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2"/>
  </p:notesMasterIdLst>
  <p:sldIdLst>
    <p:sldId id="256" r:id="rId2"/>
    <p:sldId id="311" r:id="rId3"/>
    <p:sldId id="323" r:id="rId4"/>
    <p:sldId id="321" r:id="rId5"/>
    <p:sldId id="312" r:id="rId6"/>
    <p:sldId id="313" r:id="rId7"/>
    <p:sldId id="314" r:id="rId8"/>
    <p:sldId id="322" r:id="rId9"/>
    <p:sldId id="257" r:id="rId10"/>
    <p:sldId id="324" r:id="rId11"/>
    <p:sldId id="325" r:id="rId12"/>
    <p:sldId id="317" r:id="rId13"/>
    <p:sldId id="315" r:id="rId14"/>
    <p:sldId id="316" r:id="rId15"/>
    <p:sldId id="319" r:id="rId16"/>
    <p:sldId id="326" r:id="rId17"/>
    <p:sldId id="318" r:id="rId18"/>
    <p:sldId id="320" r:id="rId19"/>
    <p:sldId id="327" r:id="rId20"/>
    <p:sldId id="291"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Montserrat Medium" panose="00000600000000000000" pitchFamily="2" charset="0"/>
      <p:regular r:id="rId31"/>
      <p:italic r:id="rId32"/>
    </p:embeddedFont>
    <p:embeddedFont>
      <p:font typeface="Palanquin SemiBold" panose="020B0004020203020204" pitchFamily="34" charset="0"/>
      <p:regular r:id="rId33"/>
      <p:bold r:id="rId34"/>
    </p:embeddedFont>
    <p:embeddedFont>
      <p:font typeface="Playfair Display" panose="000005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D5D7"/>
    <a:srgbClr val="FFA8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987BE0-4541-47B3-9EC5-F6DDE3C13409}">
  <a:tblStyle styleId="{E8987BE0-4541-47B3-9EC5-F6DDE3C134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89687" autoAdjust="0"/>
  </p:normalViewPr>
  <p:slideViewPr>
    <p:cSldViewPr snapToGrid="0">
      <p:cViewPr varScale="1">
        <p:scale>
          <a:sx n="86" d="100"/>
          <a:sy n="86" d="100"/>
        </p:scale>
        <p:origin x="8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a36df63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a36df63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login page of my web application all the design using </a:t>
            </a:r>
            <a:r>
              <a:rPr lang="en-US" dirty="0" err="1"/>
              <a:t>css</a:t>
            </a:r>
            <a:r>
              <a:rPr lang="en-US" dirty="0"/>
              <a:t> and its responsive, Also it’s secure Nobody can know the password except the logged in user using </a:t>
            </a:r>
            <a:r>
              <a:rPr lang="en-US" dirty="0" err="1"/>
              <a:t>haching</a:t>
            </a:r>
            <a:r>
              <a:rPr lang="en-US" dirty="0"/>
              <a:t> </a:t>
            </a:r>
            <a:r>
              <a:rPr lang="en-US" dirty="0" err="1"/>
              <a:t>alogrithms</a:t>
            </a:r>
            <a:r>
              <a:rPr lang="en-US" dirty="0"/>
              <a:t> in addition to the front-end and backend validation.</a:t>
            </a:r>
            <a:endParaRPr dirty="0"/>
          </a:p>
        </p:txBody>
      </p:sp>
    </p:spTree>
    <p:extLst>
      <p:ext uri="{BB962C8B-B14F-4D97-AF65-F5344CB8AC3E}">
        <p14:creationId xmlns:p14="http://schemas.microsoft.com/office/powerpoint/2010/main" val="976095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Admin dashboard contain the following information: Total sales, Total transactions, Total items number, Total users, chart represents top five expensive items to buy, chart represents items available quantity, and table of items out of stock.</a:t>
            </a:r>
            <a:endParaRPr lang="en-AE"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0046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items or products pages the procurement manger can access these page to check all items, add new items to the inventory or update delete item.  Each item has … (columns, fields, attributes )in the </a:t>
            </a:r>
            <a:r>
              <a:rPr lang="en-US" dirty="0" err="1"/>
              <a:t>db</a:t>
            </a:r>
            <a:endParaRPr dirty="0"/>
          </a:p>
        </p:txBody>
      </p:sp>
    </p:spTree>
    <p:extLst>
      <p:ext uri="{BB962C8B-B14F-4D97-AF65-F5344CB8AC3E}">
        <p14:creationId xmlns:p14="http://schemas.microsoft.com/office/powerpoint/2010/main" val="3781176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This is the selling dashboard each time a customer buys a product or service, they’re completing a point of sale transaction. This is the moment when you officially make a sale. A digital or printed receipt is created, and you ship or hand your customer the items they’ve just bought. this page is developed using AJAX and have an API to support the AJAX requests. contains selling form with item name and item quantity. The seller can’t sell items that is out of stock. There is a list in the same page for all the transactions that has been made today by the current logged in user. The seller can edit or delete each transaction on this list directly using action buttons. </a:t>
            </a:r>
            <a:endParaRPr lang="en-AE" sz="1100" dirty="0"/>
          </a:p>
          <a:p>
            <a:pPr marL="0" lvl="0" indent="0" algn="l" rtl="0">
              <a:spcBef>
                <a:spcPts val="0"/>
              </a:spcBef>
              <a:spcAft>
                <a:spcPts val="0"/>
              </a:spcAft>
              <a:buNone/>
            </a:pPr>
            <a:endParaRPr lang="en-AE" dirty="0"/>
          </a:p>
        </p:txBody>
      </p:sp>
    </p:spTree>
    <p:extLst>
      <p:ext uri="{BB962C8B-B14F-4D97-AF65-F5344CB8AC3E}">
        <p14:creationId xmlns:p14="http://schemas.microsoft.com/office/powerpoint/2010/main" val="3769909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20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can see here this is the transaction management page Just a reminder </a:t>
            </a:r>
            <a:r>
              <a:rPr lang="en-US" b="0" i="0" dirty="0">
                <a:solidFill>
                  <a:srgbClr val="000000"/>
                </a:solidFill>
                <a:effectLst/>
                <a:latin typeface="madefor-text"/>
              </a:rPr>
              <a:t>each time a customer purchase a product or service, they’re completing a point of sale transaction. T</a:t>
            </a:r>
            <a:r>
              <a:rPr lang="en-US" dirty="0"/>
              <a:t>he Accountant user can access this page to check all transactions or update a specific transaction .</a:t>
            </a:r>
            <a:endParaRPr dirty="0"/>
          </a:p>
        </p:txBody>
      </p:sp>
    </p:spTree>
    <p:extLst>
      <p:ext uri="{BB962C8B-B14F-4D97-AF65-F5344CB8AC3E}">
        <p14:creationId xmlns:p14="http://schemas.microsoft.com/office/powerpoint/2010/main" val="3705837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Profile page for each user which contains user info (email, username, role, display name, </a:t>
            </a:r>
            <a:r>
              <a:rPr lang="en-US" dirty="0" err="1"/>
              <a:t>creation_date</a:t>
            </a:r>
            <a:r>
              <a:rPr lang="en-US" dirty="0"/>
              <a:t>) all users can access this page and update their profile info (display name, email, user name,  and uploading a profile photo if they want).</a:t>
            </a:r>
            <a:endParaRPr dirty="0"/>
          </a:p>
        </p:txBody>
      </p:sp>
    </p:spTree>
    <p:extLst>
      <p:ext uri="{BB962C8B-B14F-4D97-AF65-F5344CB8AC3E}">
        <p14:creationId xmlns:p14="http://schemas.microsoft.com/office/powerpoint/2010/main" val="2910623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is the users management pages the admin can access these page to show all users, add new users to the system or update delete user.  Each user has … (columns, fields, attributes )in the </a:t>
            </a:r>
            <a:r>
              <a:rPr lang="en-US" dirty="0" err="1"/>
              <a:t>db</a:t>
            </a:r>
            <a:r>
              <a:rPr lang="en-US" dirty="0"/>
              <a:t>, the image is not required if the user doesn’t upload a profile photo; the profile icon will appear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85383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.(In short, </a:t>
            </a:r>
            <a:r>
              <a:rPr lang="en-US" sz="1100" dirty="0" err="1"/>
              <a:t>xss</a:t>
            </a:r>
            <a:r>
              <a:rPr lang="en-US" sz="1100" dirty="0"/>
              <a:t> attacks enable the hacker to write </a:t>
            </a:r>
            <a:r>
              <a:rPr lang="en-US" sz="1100" dirty="0" err="1"/>
              <a:t>javascript</a:t>
            </a:r>
            <a:r>
              <a:rPr lang="en-US" sz="1100" dirty="0"/>
              <a:t> code in your web application.)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47959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040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9f35faa215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9f35faa215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1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5e0f777a9_0_4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5e0f777a9_0_4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7b0c871f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7b0c871f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788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a5e0f777a9_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a5e0f777a9_0_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333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308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43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33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a5e0f777a9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5e0f777a9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369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e0f777a9_0_4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e0f777a9_0_4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can see here this is the home page or the landing page  which contains a brief about the main features in this web app with pages snapshots and by the way this page is an additional page it’s not in the SSR file (one of the requirements), I have made this page to be an informational page about the web application.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98950" y="1393575"/>
            <a:ext cx="3258600" cy="1903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5200"/>
              <a:buNone/>
              <a:defRPr sz="53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1098950" y="3273479"/>
            <a:ext cx="2274900" cy="7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grpSp>
        <p:nvGrpSpPr>
          <p:cNvPr id="11" name="Google Shape;11;p2"/>
          <p:cNvGrpSpPr/>
          <p:nvPr/>
        </p:nvGrpSpPr>
        <p:grpSpPr>
          <a:xfrm>
            <a:off x="-33687" y="0"/>
            <a:ext cx="1499875" cy="1607950"/>
            <a:chOff x="-33687" y="113450"/>
            <a:chExt cx="1499875" cy="1607950"/>
          </a:xfrm>
        </p:grpSpPr>
        <p:sp>
          <p:nvSpPr>
            <p:cNvPr id="12" name="Google Shape;12;p2"/>
            <p:cNvSpPr/>
            <p:nvPr/>
          </p:nvSpPr>
          <p:spPr>
            <a:xfrm flipH="1">
              <a:off x="-33687" y="113450"/>
              <a:ext cx="1002000" cy="1607950"/>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44813" y="1374575"/>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09088" y="420675"/>
              <a:ext cx="657100" cy="644925"/>
            </a:xfrm>
            <a:custGeom>
              <a:avLst/>
              <a:gdLst/>
              <a:ahLst/>
              <a:cxnLst/>
              <a:rect l="l" t="t" r="r" b="b"/>
              <a:pathLst>
                <a:path w="26284" h="25797" extrusionOk="0">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flipH="1">
            <a:off x="7856046" y="-399025"/>
            <a:ext cx="1530279" cy="1554808"/>
            <a:chOff x="-4" y="3974850"/>
            <a:chExt cx="1530279" cy="1554808"/>
          </a:xfrm>
        </p:grpSpPr>
        <p:sp>
          <p:nvSpPr>
            <p:cNvPr id="16" name="Google Shape;16;p2"/>
            <p:cNvSpPr/>
            <p:nvPr/>
          </p:nvSpPr>
          <p:spPr>
            <a:xfrm flipH="1">
              <a:off x="-4" y="3974850"/>
              <a:ext cx="1530279" cy="1554808"/>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725339" y="4016162"/>
              <a:ext cx="647343" cy="633283"/>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5704" y="4647702"/>
              <a:ext cx="901365" cy="49476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450"/>
        <p:cNvGrpSpPr/>
        <p:nvPr/>
      </p:nvGrpSpPr>
      <p:grpSpPr>
        <a:xfrm>
          <a:off x="0" y="0"/>
          <a:ext cx="0" cy="0"/>
          <a:chOff x="0" y="0"/>
          <a:chExt cx="0" cy="0"/>
        </a:xfrm>
      </p:grpSpPr>
      <p:sp>
        <p:nvSpPr>
          <p:cNvPr id="451" name="Google Shape;451;p39"/>
          <p:cNvSpPr/>
          <p:nvPr/>
        </p:nvSpPr>
        <p:spPr>
          <a:xfrm rot="10800000" flipH="1">
            <a:off x="7517437" y="4250066"/>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rot="10800000" flipH="1">
            <a:off x="7929992" y="457162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rot="10800000" flipH="1">
            <a:off x="6962268" y="4226313"/>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rot="10800000" flipH="1">
            <a:off x="6892931" y="4769795"/>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rot="10800000" flipH="1">
            <a:off x="7857115" y="428515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rot="10800000" flipH="1">
            <a:off x="6897873" y="4225493"/>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rot="10800000" flipH="1">
            <a:off x="-61900" y="-16512"/>
            <a:ext cx="1783750" cy="545675"/>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rot="10800000" flipH="1">
            <a:off x="1110725" y="147963"/>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459"/>
        <p:cNvGrpSpPr/>
        <p:nvPr/>
      </p:nvGrpSpPr>
      <p:grpSpPr>
        <a:xfrm>
          <a:off x="0" y="0"/>
          <a:ext cx="0" cy="0"/>
          <a:chOff x="0" y="0"/>
          <a:chExt cx="0" cy="0"/>
        </a:xfrm>
      </p:grpSpPr>
      <p:grpSp>
        <p:nvGrpSpPr>
          <p:cNvPr id="460" name="Google Shape;460;p40"/>
          <p:cNvGrpSpPr/>
          <p:nvPr/>
        </p:nvGrpSpPr>
        <p:grpSpPr>
          <a:xfrm rot="5400000">
            <a:off x="8425408" y="-1217177"/>
            <a:ext cx="900907" cy="3335276"/>
            <a:chOff x="2810675" y="1400175"/>
            <a:chExt cx="1201850" cy="2625375"/>
          </a:xfrm>
        </p:grpSpPr>
        <p:sp>
          <p:nvSpPr>
            <p:cNvPr id="461" name="Google Shape;461;p40"/>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40"/>
          <p:cNvSpPr/>
          <p:nvPr/>
        </p:nvSpPr>
        <p:spPr>
          <a:xfrm rot="-3827617">
            <a:off x="6721359" y="-364131"/>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rot="10800000" flipH="1">
            <a:off x="-304675" y="4429302"/>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rot="10800000" flipH="1">
            <a:off x="902450" y="4890577"/>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4_1_1">
    <p:spTree>
      <p:nvGrpSpPr>
        <p:cNvPr id="1" name="Shape 466"/>
        <p:cNvGrpSpPr/>
        <p:nvPr/>
      </p:nvGrpSpPr>
      <p:grpSpPr>
        <a:xfrm>
          <a:off x="0" y="0"/>
          <a:ext cx="0" cy="0"/>
          <a:chOff x="0" y="0"/>
          <a:chExt cx="0" cy="0"/>
        </a:xfrm>
      </p:grpSpPr>
      <p:grpSp>
        <p:nvGrpSpPr>
          <p:cNvPr id="467" name="Google Shape;467;p41"/>
          <p:cNvGrpSpPr/>
          <p:nvPr/>
        </p:nvGrpSpPr>
        <p:grpSpPr>
          <a:xfrm flipH="1">
            <a:off x="-276682" y="3505591"/>
            <a:ext cx="1985861" cy="1765938"/>
            <a:chOff x="3033525" y="2679425"/>
            <a:chExt cx="1834175" cy="1631050"/>
          </a:xfrm>
        </p:grpSpPr>
        <p:sp>
          <p:nvSpPr>
            <p:cNvPr id="468" name="Google Shape;468;p41"/>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41"/>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16250" y="543200"/>
            <a:ext cx="7360200" cy="548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4"/>
          <p:cNvSpPr txBox="1">
            <a:spLocks noGrp="1"/>
          </p:cNvSpPr>
          <p:nvPr>
            <p:ph type="subTitle" idx="1"/>
          </p:nvPr>
        </p:nvSpPr>
        <p:spPr>
          <a:xfrm>
            <a:off x="716250" y="1304825"/>
            <a:ext cx="7711500" cy="329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212121"/>
              </a:buClr>
              <a:buSzPts val="1200"/>
              <a:buFont typeface="Montserrat Medium"/>
              <a:buAutoNum type="arabicPeriod"/>
              <a:defRPr sz="1200"/>
            </a:lvl1pPr>
            <a:lvl2pPr lvl="1">
              <a:spcBef>
                <a:spcPts val="1600"/>
              </a:spcBef>
              <a:spcAft>
                <a:spcPts val="0"/>
              </a:spcAft>
              <a:buClr>
                <a:srgbClr val="212121"/>
              </a:buClr>
              <a:buSzPts val="1200"/>
              <a:buFont typeface="Montserrat Medium"/>
              <a:buAutoNum type="alphaLcPeriod"/>
              <a:defRPr/>
            </a:lvl2pPr>
            <a:lvl3pPr lvl="2">
              <a:spcBef>
                <a:spcPts val="1600"/>
              </a:spcBef>
              <a:spcAft>
                <a:spcPts val="0"/>
              </a:spcAft>
              <a:buClr>
                <a:srgbClr val="212121"/>
              </a:buClr>
              <a:buSzPts val="1200"/>
              <a:buFont typeface="Montserrat Medium"/>
              <a:buAutoNum type="romanLcPeriod"/>
              <a:defRPr/>
            </a:lvl3pPr>
            <a:lvl4pPr lvl="3">
              <a:spcBef>
                <a:spcPts val="1600"/>
              </a:spcBef>
              <a:spcAft>
                <a:spcPts val="0"/>
              </a:spcAft>
              <a:buClr>
                <a:srgbClr val="212121"/>
              </a:buClr>
              <a:buSzPts val="1200"/>
              <a:buFont typeface="Montserrat Medium"/>
              <a:buAutoNum type="arabicPeriod"/>
              <a:defRPr/>
            </a:lvl4pPr>
            <a:lvl5pPr lvl="4">
              <a:spcBef>
                <a:spcPts val="1600"/>
              </a:spcBef>
              <a:spcAft>
                <a:spcPts val="0"/>
              </a:spcAft>
              <a:buClr>
                <a:srgbClr val="212121"/>
              </a:buClr>
              <a:buSzPts val="1200"/>
              <a:buFont typeface="Montserrat Medium"/>
              <a:buAutoNum type="alphaLcPeriod"/>
              <a:defRPr/>
            </a:lvl5pPr>
            <a:lvl6pPr lvl="5">
              <a:spcBef>
                <a:spcPts val="1600"/>
              </a:spcBef>
              <a:spcAft>
                <a:spcPts val="0"/>
              </a:spcAft>
              <a:buClr>
                <a:srgbClr val="212121"/>
              </a:buClr>
              <a:buSzPts val="1200"/>
              <a:buFont typeface="Montserrat Medium"/>
              <a:buAutoNum type="romanLcPeriod"/>
              <a:defRPr/>
            </a:lvl6pPr>
            <a:lvl7pPr lvl="6">
              <a:spcBef>
                <a:spcPts val="1600"/>
              </a:spcBef>
              <a:spcAft>
                <a:spcPts val="0"/>
              </a:spcAft>
              <a:buClr>
                <a:srgbClr val="212121"/>
              </a:buClr>
              <a:buSzPts val="1200"/>
              <a:buFont typeface="Montserrat Medium"/>
              <a:buAutoNum type="arabicPeriod"/>
              <a:defRPr/>
            </a:lvl7pPr>
            <a:lvl8pPr lvl="7">
              <a:spcBef>
                <a:spcPts val="1600"/>
              </a:spcBef>
              <a:spcAft>
                <a:spcPts val="0"/>
              </a:spcAft>
              <a:buClr>
                <a:srgbClr val="212121"/>
              </a:buClr>
              <a:buSzPts val="1200"/>
              <a:buFont typeface="Montserrat Medium"/>
              <a:buAutoNum type="alphaLcPeriod"/>
              <a:defRPr/>
            </a:lvl8pPr>
            <a:lvl9pPr lvl="8">
              <a:spcBef>
                <a:spcPts val="1600"/>
              </a:spcBef>
              <a:spcAft>
                <a:spcPts val="1600"/>
              </a:spcAft>
              <a:buClr>
                <a:srgbClr val="212121"/>
              </a:buClr>
              <a:buSzPts val="1200"/>
              <a:buFont typeface="Montserrat Medium"/>
              <a:buAutoNum type="romanLcPeriod"/>
              <a:defRPr/>
            </a:lvl9pPr>
          </a:lstStyle>
          <a:p>
            <a:endParaRPr/>
          </a:p>
        </p:txBody>
      </p:sp>
      <p:sp>
        <p:nvSpPr>
          <p:cNvPr id="35" name="Google Shape;35;p4"/>
          <p:cNvSpPr/>
          <p:nvPr/>
        </p:nvSpPr>
        <p:spPr>
          <a:xfrm rot="5400000">
            <a:off x="8019700" y="353513"/>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5400000">
            <a:off x="8804375" y="1237238"/>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16250" y="539496"/>
            <a:ext cx="2661900" cy="54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000"/>
              <a:buNone/>
              <a:defRPr sz="30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57" name="Google Shape;57;p7"/>
          <p:cNvSpPr txBox="1">
            <a:spLocks noGrp="1"/>
          </p:cNvSpPr>
          <p:nvPr>
            <p:ph type="subTitle" idx="1"/>
          </p:nvPr>
        </p:nvSpPr>
        <p:spPr>
          <a:xfrm>
            <a:off x="4687050" y="1371600"/>
            <a:ext cx="2661900" cy="3086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a:endParaRPr/>
          </a:p>
        </p:txBody>
      </p:sp>
      <p:sp>
        <p:nvSpPr>
          <p:cNvPr id="58" name="Google Shape;58;p7"/>
          <p:cNvSpPr/>
          <p:nvPr/>
        </p:nvSpPr>
        <p:spPr>
          <a:xfrm>
            <a:off x="7377050" y="4537325"/>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8299425" y="4540275"/>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104875" y="3230550"/>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7675075" y="2944725"/>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8157050" y="3280975"/>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716250" y="445578"/>
            <a:ext cx="3855900" cy="6402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7" name="Google Shape;77;p9"/>
          <p:cNvSpPr txBox="1">
            <a:spLocks noGrp="1"/>
          </p:cNvSpPr>
          <p:nvPr>
            <p:ph type="subTitle" idx="1"/>
          </p:nvPr>
        </p:nvSpPr>
        <p:spPr>
          <a:xfrm>
            <a:off x="5148200" y="1371600"/>
            <a:ext cx="2844000" cy="3086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8" name="Google Shape;78;p9"/>
          <p:cNvSpPr/>
          <p:nvPr/>
        </p:nvSpPr>
        <p:spPr>
          <a:xfrm>
            <a:off x="0" y="4512650"/>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922375" y="45126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txBox="1">
            <a:spLocks noGrp="1"/>
          </p:cNvSpPr>
          <p:nvPr>
            <p:ph type="body" idx="1"/>
          </p:nvPr>
        </p:nvSpPr>
        <p:spPr>
          <a:xfrm>
            <a:off x="3807450" y="1803625"/>
            <a:ext cx="4620300" cy="14595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000">
                <a:latin typeface="Palanquin SemiBold"/>
                <a:ea typeface="Palanquin SemiBold"/>
                <a:cs typeface="Palanquin SemiBold"/>
                <a:sym typeface="Palanquin SemiBold"/>
              </a:defRPr>
            </a:lvl1pPr>
          </a:lstStyle>
          <a:p>
            <a:endParaRPr/>
          </a:p>
        </p:txBody>
      </p:sp>
      <p:grpSp>
        <p:nvGrpSpPr>
          <p:cNvPr id="86" name="Google Shape;86;p10"/>
          <p:cNvGrpSpPr/>
          <p:nvPr/>
        </p:nvGrpSpPr>
        <p:grpSpPr>
          <a:xfrm rot="-5400000">
            <a:off x="7268093" y="89816"/>
            <a:ext cx="1985861" cy="1765938"/>
            <a:chOff x="3033525" y="2679425"/>
            <a:chExt cx="1834175" cy="1631050"/>
          </a:xfrm>
        </p:grpSpPr>
        <p:sp>
          <p:nvSpPr>
            <p:cNvPr id="87" name="Google Shape;87;p10"/>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0"/>
          <p:cNvSpPr/>
          <p:nvPr/>
        </p:nvSpPr>
        <p:spPr>
          <a:xfrm rot="10800000" flipH="1">
            <a:off x="7100029" y="3681857"/>
            <a:ext cx="2127306" cy="1545218"/>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rot="10800000" flipH="1">
            <a:off x="7218006" y="4145612"/>
            <a:ext cx="711434" cy="962320"/>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rot="-4289554" flipH="1">
            <a:off x="7106935" y="3475173"/>
            <a:ext cx="687990" cy="537653"/>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rot="-4289554" flipH="1">
            <a:off x="7252342" y="3670160"/>
            <a:ext cx="550927" cy="481758"/>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ONE_COLUMN_TEXT_1_1_2">
    <p:spTree>
      <p:nvGrpSpPr>
        <p:cNvPr id="1" name="Shape 228"/>
        <p:cNvGrpSpPr/>
        <p:nvPr/>
      </p:nvGrpSpPr>
      <p:grpSpPr>
        <a:xfrm>
          <a:off x="0" y="0"/>
          <a:ext cx="0" cy="0"/>
          <a:chOff x="0" y="0"/>
          <a:chExt cx="0" cy="0"/>
        </a:xfrm>
      </p:grpSpPr>
      <p:sp>
        <p:nvSpPr>
          <p:cNvPr id="229" name="Google Shape;229;p21"/>
          <p:cNvSpPr txBox="1">
            <a:spLocks noGrp="1"/>
          </p:cNvSpPr>
          <p:nvPr>
            <p:ph type="title"/>
          </p:nvPr>
        </p:nvSpPr>
        <p:spPr>
          <a:xfrm>
            <a:off x="716262" y="539496"/>
            <a:ext cx="2784900" cy="202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230" name="Google Shape;230;p21"/>
          <p:cNvSpPr txBox="1">
            <a:spLocks noGrp="1"/>
          </p:cNvSpPr>
          <p:nvPr>
            <p:ph type="subTitle" idx="1"/>
          </p:nvPr>
        </p:nvSpPr>
        <p:spPr>
          <a:xfrm>
            <a:off x="716250" y="2266350"/>
            <a:ext cx="2055600" cy="113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231" name="Google Shape;231;p21"/>
          <p:cNvGrpSpPr/>
          <p:nvPr/>
        </p:nvGrpSpPr>
        <p:grpSpPr>
          <a:xfrm rot="1515244">
            <a:off x="3967553" y="2625257"/>
            <a:ext cx="2307987" cy="1676459"/>
            <a:chOff x="924375" y="1304575"/>
            <a:chExt cx="1642200" cy="1192850"/>
          </a:xfrm>
        </p:grpSpPr>
        <p:sp>
          <p:nvSpPr>
            <p:cNvPr id="232" name="Google Shape;232;p21"/>
            <p:cNvSpPr/>
            <p:nvPr/>
          </p:nvSpPr>
          <p:spPr>
            <a:xfrm>
              <a:off x="924375" y="1304575"/>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1015450" y="1396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21"/>
          <p:cNvGrpSpPr/>
          <p:nvPr/>
        </p:nvGrpSpPr>
        <p:grpSpPr>
          <a:xfrm rot="-1846565">
            <a:off x="2740505" y="3353532"/>
            <a:ext cx="990530" cy="893677"/>
            <a:chOff x="5700725" y="2096750"/>
            <a:chExt cx="990500" cy="893650"/>
          </a:xfrm>
        </p:grpSpPr>
        <p:sp>
          <p:nvSpPr>
            <p:cNvPr id="235" name="Google Shape;235;p21"/>
            <p:cNvSpPr/>
            <p:nvPr/>
          </p:nvSpPr>
          <p:spPr>
            <a:xfrm>
              <a:off x="5700725" y="209675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6182700" y="243300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1_1_2">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3453003" y="3905900"/>
            <a:ext cx="4752000" cy="69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05" name="Google Shape;305;p28"/>
          <p:cNvSpPr txBox="1">
            <a:spLocks noGrp="1"/>
          </p:cNvSpPr>
          <p:nvPr>
            <p:ph type="title" idx="2" hasCustomPrompt="1"/>
          </p:nvPr>
        </p:nvSpPr>
        <p:spPr>
          <a:xfrm>
            <a:off x="716250" y="543200"/>
            <a:ext cx="2959500" cy="1512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6" name="Google Shape;306;p28"/>
          <p:cNvSpPr/>
          <p:nvPr/>
        </p:nvSpPr>
        <p:spPr>
          <a:xfrm flipH="1">
            <a:off x="5782" y="4440953"/>
            <a:ext cx="778410" cy="545373"/>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flipH="1">
            <a:off x="48" y="3018125"/>
            <a:ext cx="1207278" cy="1713447"/>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flipH="1">
            <a:off x="583631" y="3293213"/>
            <a:ext cx="743094" cy="580716"/>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flipH="1">
            <a:off x="512936" y="3459406"/>
            <a:ext cx="595053" cy="520344"/>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8199150" y="-15842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7044200" y="-51428"/>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8251325" y="-51428"/>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6359726">
            <a:off x="6196703" y="-628312"/>
            <a:ext cx="1197772" cy="1829997"/>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rot="-6359726">
            <a:off x="6479876" y="369269"/>
            <a:ext cx="482067" cy="650193"/>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ullet list 1">
  <p:cSld name="CUSTOM_2_2_2_1_1_1">
    <p:spTree>
      <p:nvGrpSpPr>
        <p:cNvPr id="1" name="Shape 380"/>
        <p:cNvGrpSpPr/>
        <p:nvPr/>
      </p:nvGrpSpPr>
      <p:grpSpPr>
        <a:xfrm>
          <a:off x="0" y="0"/>
          <a:ext cx="0" cy="0"/>
          <a:chOff x="0" y="0"/>
          <a:chExt cx="0" cy="0"/>
        </a:xfrm>
      </p:grpSpPr>
      <p:sp>
        <p:nvSpPr>
          <p:cNvPr id="381" name="Google Shape;381;p33"/>
          <p:cNvSpPr txBox="1">
            <a:spLocks noGrp="1"/>
          </p:cNvSpPr>
          <p:nvPr>
            <p:ph type="title"/>
          </p:nvPr>
        </p:nvSpPr>
        <p:spPr>
          <a:xfrm>
            <a:off x="716250" y="540618"/>
            <a:ext cx="53613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82" name="Google Shape;382;p33"/>
          <p:cNvSpPr txBox="1">
            <a:spLocks noGrp="1"/>
          </p:cNvSpPr>
          <p:nvPr>
            <p:ph type="subTitle" idx="1"/>
          </p:nvPr>
        </p:nvSpPr>
        <p:spPr>
          <a:xfrm>
            <a:off x="716175" y="1653725"/>
            <a:ext cx="5280900" cy="29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83" name="Google Shape;383;p33"/>
          <p:cNvSpPr txBox="1">
            <a:spLocks noGrp="1"/>
          </p:cNvSpPr>
          <p:nvPr>
            <p:ph type="subTitle" idx="2"/>
          </p:nvPr>
        </p:nvSpPr>
        <p:spPr>
          <a:xfrm>
            <a:off x="714750" y="1120250"/>
            <a:ext cx="3858900" cy="39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250" y="543200"/>
            <a:ext cx="7711500" cy="474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alanquin SemiBold"/>
              <a:buNone/>
              <a:defRPr sz="3000">
                <a:solidFill>
                  <a:schemeClr val="dk1"/>
                </a:solidFill>
                <a:latin typeface="Palanquin SemiBold"/>
                <a:ea typeface="Palanquin SemiBold"/>
                <a:cs typeface="Palanquin SemiBold"/>
                <a:sym typeface="Palanquin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6250" y="1701675"/>
            <a:ext cx="7711500" cy="2867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6" r:id="rId5"/>
    <p:sldLayoutId id="2147483658" r:id="rId6"/>
    <p:sldLayoutId id="2147483667" r:id="rId7"/>
    <p:sldLayoutId id="2147483674" r:id="rId8"/>
    <p:sldLayoutId id="2147483679" r:id="rId9"/>
    <p:sldLayoutId id="2147483685"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44"/>
          <p:cNvPicPr preferRelativeResize="0"/>
          <p:nvPr/>
        </p:nvPicPr>
        <p:blipFill rotWithShape="1">
          <a:blip r:embed="rId3">
            <a:alphaModFix/>
          </a:blip>
          <a:srcRect l="3094" t="2412" r="-6603" b="-1687"/>
          <a:stretch/>
        </p:blipFill>
        <p:spPr>
          <a:xfrm>
            <a:off x="4566625" y="678450"/>
            <a:ext cx="4485900" cy="4431300"/>
          </a:xfrm>
          <a:prstGeom prst="ellipse">
            <a:avLst/>
          </a:prstGeom>
          <a:noFill/>
          <a:ln>
            <a:noFill/>
          </a:ln>
        </p:spPr>
      </p:pic>
      <p:sp>
        <p:nvSpPr>
          <p:cNvPr id="484" name="Google Shape;484;p44"/>
          <p:cNvSpPr txBox="1">
            <a:spLocks noGrp="1"/>
          </p:cNvSpPr>
          <p:nvPr>
            <p:ph type="ctrTitle"/>
          </p:nvPr>
        </p:nvSpPr>
        <p:spPr>
          <a:xfrm flipH="1">
            <a:off x="1098925" y="1393575"/>
            <a:ext cx="3467700" cy="190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100" dirty="0"/>
              <a:t>HTU- Point of Sale</a:t>
            </a:r>
            <a:endParaRPr sz="5100" dirty="0"/>
          </a:p>
        </p:txBody>
      </p:sp>
      <p:sp>
        <p:nvSpPr>
          <p:cNvPr id="485" name="Google Shape;485;p44"/>
          <p:cNvSpPr txBox="1">
            <a:spLocks noGrp="1"/>
          </p:cNvSpPr>
          <p:nvPr>
            <p:ph type="subTitle" idx="1"/>
          </p:nvPr>
        </p:nvSpPr>
        <p:spPr>
          <a:xfrm>
            <a:off x="1098950" y="3273479"/>
            <a:ext cx="2274900" cy="7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a:t>
            </a:r>
          </a:p>
          <a:p>
            <a:pPr marL="0" lvl="0" indent="0" algn="ctr" rtl="0">
              <a:spcBef>
                <a:spcPts val="0"/>
              </a:spcBef>
              <a:spcAft>
                <a:spcPts val="0"/>
              </a:spcAft>
              <a:buNone/>
            </a:pPr>
            <a:r>
              <a:rPr lang="en" dirty="0"/>
              <a:t>Abdulrahman Hasan</a:t>
            </a:r>
            <a:endParaRPr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213587"/>
            <a:ext cx="7360200" cy="548700"/>
          </a:xfrm>
        </p:spPr>
        <p:txBody>
          <a:bodyPr/>
          <a:lstStyle/>
          <a:p>
            <a:pPr algn="ctr"/>
            <a:r>
              <a:rPr lang="en-US" b="1" dirty="0">
                <a:solidFill>
                  <a:srgbClr val="FFA8A1"/>
                </a:solidFill>
              </a:rPr>
              <a:t>Login Page (GUI)</a:t>
            </a:r>
            <a:endParaRPr lang="en-AE" b="1" dirty="0">
              <a:solidFill>
                <a:srgbClr val="FFA8A1"/>
              </a:solidFill>
            </a:endParaRPr>
          </a:p>
        </p:txBody>
      </p:sp>
      <p:sp>
        <p:nvSpPr>
          <p:cNvPr id="2" name="Google Shape;1123;p76">
            <a:extLst>
              <a:ext uri="{FF2B5EF4-FFF2-40B4-BE49-F238E27FC236}">
                <a16:creationId xmlns:a16="http://schemas.microsoft.com/office/drawing/2014/main" id="{BDA10D85-653E-F59D-E022-A4E3F7557A2C}"/>
              </a:ext>
            </a:extLst>
          </p:cNvPr>
          <p:cNvSpPr/>
          <p:nvPr/>
        </p:nvSpPr>
        <p:spPr>
          <a:xfrm>
            <a:off x="3743530" y="1034098"/>
            <a:ext cx="1244347" cy="24812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9" name="Picture 8">
            <a:extLst>
              <a:ext uri="{FF2B5EF4-FFF2-40B4-BE49-F238E27FC236}">
                <a16:creationId xmlns:a16="http://schemas.microsoft.com/office/drawing/2014/main" id="{DCE28871-FD21-F0A3-A303-0F02485B7F9E}"/>
              </a:ext>
            </a:extLst>
          </p:cNvPr>
          <p:cNvPicPr>
            <a:picLocks noChangeAspect="1"/>
          </p:cNvPicPr>
          <p:nvPr/>
        </p:nvPicPr>
        <p:blipFill>
          <a:blip r:embed="rId3"/>
          <a:stretch>
            <a:fillRect/>
          </a:stretch>
        </p:blipFill>
        <p:spPr>
          <a:xfrm>
            <a:off x="5650431" y="1692530"/>
            <a:ext cx="3181350" cy="2428875"/>
          </a:xfrm>
          <a:prstGeom prst="rect">
            <a:avLst/>
          </a:prstGeom>
        </p:spPr>
      </p:pic>
      <p:sp>
        <p:nvSpPr>
          <p:cNvPr id="11" name="Google Shape;1113;p75">
            <a:extLst>
              <a:ext uri="{FF2B5EF4-FFF2-40B4-BE49-F238E27FC236}">
                <a16:creationId xmlns:a16="http://schemas.microsoft.com/office/drawing/2014/main" id="{F5F700E8-5AEB-1FDD-EA16-CBE572B3B1D1}"/>
              </a:ext>
            </a:extLst>
          </p:cNvPr>
          <p:cNvSpPr/>
          <p:nvPr/>
        </p:nvSpPr>
        <p:spPr>
          <a:xfrm>
            <a:off x="1092150" y="1539820"/>
            <a:ext cx="1988826" cy="2734294"/>
          </a:xfrm>
          <a:prstGeom prst="roundRect">
            <a:avLst>
              <a:gd name="adj" fmla="val 48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2" name="Google Shape;1117;p75">
            <a:extLst>
              <a:ext uri="{FF2B5EF4-FFF2-40B4-BE49-F238E27FC236}">
                <a16:creationId xmlns:a16="http://schemas.microsoft.com/office/drawing/2014/main" id="{22EB9E00-EF53-6FB7-44B8-D066D2DF3797}"/>
              </a:ext>
            </a:extLst>
          </p:cNvPr>
          <p:cNvPicPr preferRelativeResize="0"/>
          <p:nvPr/>
        </p:nvPicPr>
        <p:blipFill rotWithShape="1">
          <a:blip r:embed="rId4">
            <a:alphaModFix/>
          </a:blip>
          <a:srcRect l="14972" r="10942"/>
          <a:stretch/>
        </p:blipFill>
        <p:spPr>
          <a:xfrm>
            <a:off x="1237937" y="1702167"/>
            <a:ext cx="1697250" cy="2422075"/>
          </a:xfrm>
          <a:prstGeom prst="rect">
            <a:avLst/>
          </a:prstGeom>
          <a:noFill/>
          <a:ln>
            <a:noFill/>
          </a:ln>
        </p:spPr>
      </p:pic>
      <p:sp>
        <p:nvSpPr>
          <p:cNvPr id="15" name="Rectangle 14">
            <a:extLst>
              <a:ext uri="{FF2B5EF4-FFF2-40B4-BE49-F238E27FC236}">
                <a16:creationId xmlns:a16="http://schemas.microsoft.com/office/drawing/2014/main" id="{0E04D587-5D08-2DB9-B003-B28CDC91A30C}"/>
              </a:ext>
            </a:extLst>
          </p:cNvPr>
          <p:cNvSpPr/>
          <p:nvPr/>
        </p:nvSpPr>
        <p:spPr>
          <a:xfrm>
            <a:off x="5750805" y="1784732"/>
            <a:ext cx="2974554" cy="163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4" name="Picture 13">
            <a:extLst>
              <a:ext uri="{FF2B5EF4-FFF2-40B4-BE49-F238E27FC236}">
                <a16:creationId xmlns:a16="http://schemas.microsoft.com/office/drawing/2014/main" id="{0FEFF0B3-8F74-A810-5E5D-10195954DF05}"/>
              </a:ext>
            </a:extLst>
          </p:cNvPr>
          <p:cNvPicPr>
            <a:picLocks noChangeAspect="1"/>
          </p:cNvPicPr>
          <p:nvPr/>
        </p:nvPicPr>
        <p:blipFill>
          <a:blip r:embed="rId5"/>
          <a:stretch>
            <a:fillRect/>
          </a:stretch>
        </p:blipFill>
        <p:spPr>
          <a:xfrm>
            <a:off x="5682175" y="1740664"/>
            <a:ext cx="3113791" cy="1898154"/>
          </a:xfrm>
          <a:prstGeom prst="rect">
            <a:avLst/>
          </a:prstGeom>
          <a:effectLst>
            <a:softEdge rad="63500"/>
          </a:effectLst>
        </p:spPr>
      </p:pic>
      <p:pic>
        <p:nvPicPr>
          <p:cNvPr id="19" name="Picture 18">
            <a:extLst>
              <a:ext uri="{FF2B5EF4-FFF2-40B4-BE49-F238E27FC236}">
                <a16:creationId xmlns:a16="http://schemas.microsoft.com/office/drawing/2014/main" id="{AF5ECCF8-1693-0DA7-4BA7-AE1D18BDF449}"/>
              </a:ext>
            </a:extLst>
          </p:cNvPr>
          <p:cNvPicPr>
            <a:picLocks noChangeAspect="1"/>
          </p:cNvPicPr>
          <p:nvPr/>
        </p:nvPicPr>
        <p:blipFill>
          <a:blip r:embed="rId6"/>
          <a:stretch>
            <a:fillRect/>
          </a:stretch>
        </p:blipFill>
        <p:spPr>
          <a:xfrm>
            <a:off x="3743033" y="1222871"/>
            <a:ext cx="1260000" cy="2156799"/>
          </a:xfrm>
          <a:prstGeom prst="rect">
            <a:avLst/>
          </a:prstGeom>
          <a:effectLst>
            <a:softEdge rad="12700"/>
          </a:effectLst>
        </p:spPr>
      </p:pic>
      <p:pic>
        <p:nvPicPr>
          <p:cNvPr id="21" name="Picture 20">
            <a:extLst>
              <a:ext uri="{FF2B5EF4-FFF2-40B4-BE49-F238E27FC236}">
                <a16:creationId xmlns:a16="http://schemas.microsoft.com/office/drawing/2014/main" id="{9D3362BC-1E13-6756-0BA1-64A319FC162B}"/>
              </a:ext>
            </a:extLst>
          </p:cNvPr>
          <p:cNvPicPr>
            <a:picLocks noChangeAspect="1"/>
          </p:cNvPicPr>
          <p:nvPr/>
        </p:nvPicPr>
        <p:blipFill>
          <a:blip r:embed="rId7"/>
          <a:stretch>
            <a:fillRect/>
          </a:stretch>
        </p:blipFill>
        <p:spPr>
          <a:xfrm>
            <a:off x="1215903" y="1703547"/>
            <a:ext cx="1767409" cy="2443670"/>
          </a:xfrm>
          <a:prstGeom prst="rect">
            <a:avLst/>
          </a:prstGeom>
        </p:spPr>
      </p:pic>
      <p:sp>
        <p:nvSpPr>
          <p:cNvPr id="22" name="Oval 21">
            <a:extLst>
              <a:ext uri="{FF2B5EF4-FFF2-40B4-BE49-F238E27FC236}">
                <a16:creationId xmlns:a16="http://schemas.microsoft.com/office/drawing/2014/main" id="{0B05A65C-6FCC-F5BA-FF0C-72866A5B5C57}"/>
              </a:ext>
            </a:extLst>
          </p:cNvPr>
          <p:cNvSpPr/>
          <p:nvPr/>
        </p:nvSpPr>
        <p:spPr>
          <a:xfrm>
            <a:off x="2016087" y="4158234"/>
            <a:ext cx="180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7811096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213587"/>
            <a:ext cx="7360200" cy="548700"/>
          </a:xfrm>
        </p:spPr>
        <p:txBody>
          <a:bodyPr/>
          <a:lstStyle/>
          <a:p>
            <a:pPr algn="ctr"/>
            <a:r>
              <a:rPr lang="en-US" dirty="0"/>
              <a:t>Admin Dashboard (GUI)</a:t>
            </a:r>
            <a:endParaRPr lang="en-AE" dirty="0"/>
          </a:p>
        </p:txBody>
      </p:sp>
      <p:pic>
        <p:nvPicPr>
          <p:cNvPr id="7" name="Picture 6">
            <a:extLst>
              <a:ext uri="{FF2B5EF4-FFF2-40B4-BE49-F238E27FC236}">
                <a16:creationId xmlns:a16="http://schemas.microsoft.com/office/drawing/2014/main" id="{52EC6FC0-8281-FD85-6179-B9A8522DD3B6}"/>
              </a:ext>
            </a:extLst>
          </p:cNvPr>
          <p:cNvPicPr>
            <a:picLocks noChangeAspect="1"/>
          </p:cNvPicPr>
          <p:nvPr/>
        </p:nvPicPr>
        <p:blipFill>
          <a:blip r:embed="rId3"/>
          <a:stretch>
            <a:fillRect/>
          </a:stretch>
        </p:blipFill>
        <p:spPr>
          <a:xfrm>
            <a:off x="1648042" y="1046360"/>
            <a:ext cx="5707565" cy="3242167"/>
          </a:xfrm>
          <a:prstGeom prst="rect">
            <a:avLst/>
          </a:prstGeom>
        </p:spPr>
      </p:pic>
      <p:sp>
        <p:nvSpPr>
          <p:cNvPr id="8" name="TextBox 7">
            <a:extLst>
              <a:ext uri="{FF2B5EF4-FFF2-40B4-BE49-F238E27FC236}">
                <a16:creationId xmlns:a16="http://schemas.microsoft.com/office/drawing/2014/main" id="{C195A989-7B73-7EBE-F3E4-8801FE504F47}"/>
              </a:ext>
            </a:extLst>
          </p:cNvPr>
          <p:cNvSpPr txBox="1"/>
          <p:nvPr/>
        </p:nvSpPr>
        <p:spPr>
          <a:xfrm>
            <a:off x="1424767" y="4444409"/>
            <a:ext cx="6528390" cy="276999"/>
          </a:xfrm>
          <a:prstGeom prst="rect">
            <a:avLst/>
          </a:prstGeom>
          <a:noFill/>
        </p:spPr>
        <p:txBody>
          <a:bodyPr wrap="square" rtlCol="0">
            <a:spAutoFit/>
          </a:bodyPr>
          <a:lstStyle/>
          <a:p>
            <a:pPr algn="ctr"/>
            <a:r>
              <a:rPr lang="en-US" sz="1200" dirty="0">
                <a:solidFill>
                  <a:schemeClr val="tx1">
                    <a:lumMod val="50000"/>
                    <a:lumOff val="50000"/>
                  </a:schemeClr>
                </a:solidFill>
              </a:rPr>
              <a:t>Admin Dashboard</a:t>
            </a:r>
            <a:endParaRPr lang="en-AE" sz="1200" dirty="0">
              <a:solidFill>
                <a:schemeClr val="tx1">
                  <a:lumMod val="50000"/>
                  <a:lumOff val="50000"/>
                </a:schemeClr>
              </a:solidFill>
            </a:endParaRPr>
          </a:p>
        </p:txBody>
      </p:sp>
      <p:pic>
        <p:nvPicPr>
          <p:cNvPr id="10" name="Picture 9">
            <a:extLst>
              <a:ext uri="{FF2B5EF4-FFF2-40B4-BE49-F238E27FC236}">
                <a16:creationId xmlns:a16="http://schemas.microsoft.com/office/drawing/2014/main" id="{4FCDBCEB-1FA5-C379-C49A-F6778EB97482}"/>
              </a:ext>
            </a:extLst>
          </p:cNvPr>
          <p:cNvPicPr>
            <a:picLocks noChangeAspect="1"/>
          </p:cNvPicPr>
          <p:nvPr/>
        </p:nvPicPr>
        <p:blipFill>
          <a:blip r:embed="rId4"/>
          <a:stretch>
            <a:fillRect/>
          </a:stretch>
        </p:blipFill>
        <p:spPr>
          <a:xfrm>
            <a:off x="5794254" y="3373568"/>
            <a:ext cx="1425257" cy="836924"/>
          </a:xfrm>
          <a:prstGeom prst="rect">
            <a:avLst/>
          </a:prstGeom>
        </p:spPr>
      </p:pic>
    </p:spTree>
    <p:extLst>
      <p:ext uri="{BB962C8B-B14F-4D97-AF65-F5344CB8AC3E}">
        <p14:creationId xmlns:p14="http://schemas.microsoft.com/office/powerpoint/2010/main" val="95475923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213585"/>
            <a:ext cx="7360200" cy="548700"/>
          </a:xfrm>
        </p:spPr>
        <p:txBody>
          <a:bodyPr/>
          <a:lstStyle/>
          <a:p>
            <a:pPr algn="ctr"/>
            <a:r>
              <a:rPr lang="en-US" dirty="0"/>
              <a:t>Stocks management page (GUI)</a:t>
            </a:r>
            <a:br>
              <a:rPr lang="en-US" dirty="0"/>
            </a:br>
            <a:endParaRPr lang="en-AE" dirty="0"/>
          </a:p>
        </p:txBody>
      </p:sp>
      <p:pic>
        <p:nvPicPr>
          <p:cNvPr id="11" name="Picture 10">
            <a:extLst>
              <a:ext uri="{FF2B5EF4-FFF2-40B4-BE49-F238E27FC236}">
                <a16:creationId xmlns:a16="http://schemas.microsoft.com/office/drawing/2014/main" id="{6B733D52-5B05-E644-8E00-B2415B41E70F}"/>
              </a:ext>
            </a:extLst>
          </p:cNvPr>
          <p:cNvPicPr>
            <a:picLocks noChangeAspect="1"/>
          </p:cNvPicPr>
          <p:nvPr/>
        </p:nvPicPr>
        <p:blipFill>
          <a:blip r:embed="rId3"/>
          <a:stretch>
            <a:fillRect/>
          </a:stretch>
        </p:blipFill>
        <p:spPr>
          <a:xfrm>
            <a:off x="500084" y="873275"/>
            <a:ext cx="3679729" cy="2090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CA049C6-290B-217B-36C4-B106B103863B}"/>
              </a:ext>
            </a:extLst>
          </p:cNvPr>
          <p:cNvPicPr>
            <a:picLocks noChangeAspect="1"/>
          </p:cNvPicPr>
          <p:nvPr/>
        </p:nvPicPr>
        <p:blipFill>
          <a:blip r:embed="rId4"/>
          <a:stretch>
            <a:fillRect/>
          </a:stretch>
        </p:blipFill>
        <p:spPr>
          <a:xfrm>
            <a:off x="111874" y="3139437"/>
            <a:ext cx="1961225" cy="1679372"/>
          </a:xfrm>
          <a:prstGeom prst="rect">
            <a:avLst/>
          </a:prstGeom>
          <a:effectLst>
            <a:softEdge rad="31750"/>
          </a:effectLst>
        </p:spPr>
      </p:pic>
      <p:pic>
        <p:nvPicPr>
          <p:cNvPr id="4" name="Picture 3">
            <a:extLst>
              <a:ext uri="{FF2B5EF4-FFF2-40B4-BE49-F238E27FC236}">
                <a16:creationId xmlns:a16="http://schemas.microsoft.com/office/drawing/2014/main" id="{13ABB336-172A-6514-1BD3-ACE538C0EEEA}"/>
              </a:ext>
            </a:extLst>
          </p:cNvPr>
          <p:cNvPicPr>
            <a:picLocks noChangeAspect="1"/>
          </p:cNvPicPr>
          <p:nvPr/>
        </p:nvPicPr>
        <p:blipFill>
          <a:blip r:embed="rId5"/>
          <a:stretch>
            <a:fillRect/>
          </a:stretch>
        </p:blipFill>
        <p:spPr>
          <a:xfrm>
            <a:off x="4633230" y="2814551"/>
            <a:ext cx="2200582" cy="215295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8B521E44-BC6E-0F66-CD40-B0DF61EB9763}"/>
              </a:ext>
            </a:extLst>
          </p:cNvPr>
          <p:cNvSpPr txBox="1"/>
          <p:nvPr/>
        </p:nvSpPr>
        <p:spPr>
          <a:xfrm>
            <a:off x="1211855" y="3009240"/>
            <a:ext cx="2677099" cy="261610"/>
          </a:xfrm>
          <a:prstGeom prst="rect">
            <a:avLst/>
          </a:prstGeom>
          <a:noFill/>
        </p:spPr>
        <p:txBody>
          <a:bodyPr wrap="square" rtlCol="0">
            <a:spAutoFit/>
          </a:bodyPr>
          <a:lstStyle/>
          <a:p>
            <a:pPr algn="ctr"/>
            <a:r>
              <a:rPr lang="en-US" sz="1100" dirty="0">
                <a:solidFill>
                  <a:schemeClr val="tx1">
                    <a:lumMod val="50000"/>
                    <a:lumOff val="50000"/>
                  </a:schemeClr>
                </a:solidFill>
              </a:rPr>
              <a:t>Items list page </a:t>
            </a:r>
            <a:endParaRPr lang="en-AE" sz="1100" dirty="0">
              <a:solidFill>
                <a:schemeClr val="tx1">
                  <a:lumMod val="50000"/>
                  <a:lumOff val="50000"/>
                </a:schemeClr>
              </a:solidFill>
            </a:endParaRPr>
          </a:p>
        </p:txBody>
      </p:sp>
      <p:sp>
        <p:nvSpPr>
          <p:cNvPr id="6" name="TextBox 5">
            <a:extLst>
              <a:ext uri="{FF2B5EF4-FFF2-40B4-BE49-F238E27FC236}">
                <a16:creationId xmlns:a16="http://schemas.microsoft.com/office/drawing/2014/main" id="{4F000AC1-04E9-24EB-B526-8199129245B7}"/>
              </a:ext>
            </a:extLst>
          </p:cNvPr>
          <p:cNvSpPr txBox="1"/>
          <p:nvPr/>
        </p:nvSpPr>
        <p:spPr>
          <a:xfrm>
            <a:off x="143839" y="4818809"/>
            <a:ext cx="1607216" cy="261610"/>
          </a:xfrm>
          <a:prstGeom prst="rect">
            <a:avLst/>
          </a:prstGeom>
          <a:noFill/>
        </p:spPr>
        <p:txBody>
          <a:bodyPr wrap="square" rtlCol="0">
            <a:spAutoFit/>
          </a:bodyPr>
          <a:lstStyle/>
          <a:p>
            <a:pPr algn="ctr"/>
            <a:r>
              <a:rPr lang="en-US" sz="1100" dirty="0">
                <a:solidFill>
                  <a:schemeClr val="tx1">
                    <a:lumMod val="50000"/>
                    <a:lumOff val="50000"/>
                  </a:schemeClr>
                </a:solidFill>
              </a:rPr>
              <a:t>Create new Item page</a:t>
            </a:r>
            <a:endParaRPr lang="en-AE" sz="1100" dirty="0">
              <a:solidFill>
                <a:schemeClr val="tx1">
                  <a:lumMod val="50000"/>
                  <a:lumOff val="50000"/>
                </a:schemeClr>
              </a:solidFill>
            </a:endParaRPr>
          </a:p>
        </p:txBody>
      </p:sp>
      <p:sp>
        <p:nvSpPr>
          <p:cNvPr id="7" name="TextBox 6">
            <a:extLst>
              <a:ext uri="{FF2B5EF4-FFF2-40B4-BE49-F238E27FC236}">
                <a16:creationId xmlns:a16="http://schemas.microsoft.com/office/drawing/2014/main" id="{6AE60B6C-C759-1138-1914-502A81BA3527}"/>
              </a:ext>
            </a:extLst>
          </p:cNvPr>
          <p:cNvSpPr txBox="1"/>
          <p:nvPr/>
        </p:nvSpPr>
        <p:spPr>
          <a:xfrm>
            <a:off x="6734659" y="3821104"/>
            <a:ext cx="1897480" cy="261610"/>
          </a:xfrm>
          <a:prstGeom prst="rect">
            <a:avLst/>
          </a:prstGeom>
          <a:noFill/>
        </p:spPr>
        <p:txBody>
          <a:bodyPr wrap="square" rtlCol="0">
            <a:spAutoFit/>
          </a:bodyPr>
          <a:lstStyle/>
          <a:p>
            <a:pPr algn="ctr"/>
            <a:r>
              <a:rPr lang="en-US" sz="1100" dirty="0">
                <a:solidFill>
                  <a:schemeClr val="tx1">
                    <a:lumMod val="50000"/>
                    <a:lumOff val="50000"/>
                  </a:schemeClr>
                </a:solidFill>
              </a:rPr>
              <a:t>Item attributes</a:t>
            </a:r>
            <a:endParaRPr lang="en-AE" sz="1100" dirty="0">
              <a:solidFill>
                <a:schemeClr val="tx1">
                  <a:lumMod val="50000"/>
                  <a:lumOff val="50000"/>
                </a:schemeClr>
              </a:solidFill>
            </a:endParaRPr>
          </a:p>
        </p:txBody>
      </p:sp>
      <p:pic>
        <p:nvPicPr>
          <p:cNvPr id="12" name="Picture 11">
            <a:extLst>
              <a:ext uri="{FF2B5EF4-FFF2-40B4-BE49-F238E27FC236}">
                <a16:creationId xmlns:a16="http://schemas.microsoft.com/office/drawing/2014/main" id="{21F49939-F994-6A46-A796-DB20C937C8BB}"/>
              </a:ext>
            </a:extLst>
          </p:cNvPr>
          <p:cNvPicPr>
            <a:picLocks noChangeAspect="1"/>
          </p:cNvPicPr>
          <p:nvPr/>
        </p:nvPicPr>
        <p:blipFill>
          <a:blip r:embed="rId6"/>
          <a:stretch>
            <a:fillRect/>
          </a:stretch>
        </p:blipFill>
        <p:spPr>
          <a:xfrm>
            <a:off x="5692680" y="839404"/>
            <a:ext cx="2806727" cy="1628723"/>
          </a:xfrm>
          <a:prstGeom prst="rect">
            <a:avLst/>
          </a:prstGeom>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48BC65D3-2B66-1505-E050-D7653BEFB3F8}"/>
              </a:ext>
            </a:extLst>
          </p:cNvPr>
          <p:cNvSpPr txBox="1"/>
          <p:nvPr/>
        </p:nvSpPr>
        <p:spPr>
          <a:xfrm>
            <a:off x="6213516" y="2505648"/>
            <a:ext cx="2115238" cy="261610"/>
          </a:xfrm>
          <a:prstGeom prst="rect">
            <a:avLst/>
          </a:prstGeom>
          <a:noFill/>
        </p:spPr>
        <p:txBody>
          <a:bodyPr wrap="square" rtlCol="0">
            <a:spAutoFit/>
          </a:bodyPr>
          <a:lstStyle/>
          <a:p>
            <a:pPr algn="ctr"/>
            <a:r>
              <a:rPr lang="en-US" sz="1100" dirty="0">
                <a:solidFill>
                  <a:schemeClr val="tx1">
                    <a:lumMod val="50000"/>
                    <a:lumOff val="50000"/>
                  </a:schemeClr>
                </a:solidFill>
              </a:rPr>
              <a:t>Item details </a:t>
            </a:r>
            <a:endParaRPr lang="en-AE" sz="1100" dirty="0">
              <a:solidFill>
                <a:schemeClr val="tx1">
                  <a:lumMod val="50000"/>
                  <a:lumOff val="50000"/>
                </a:schemeClr>
              </a:solidFill>
            </a:endParaRPr>
          </a:p>
        </p:txBody>
      </p:sp>
      <p:sp>
        <p:nvSpPr>
          <p:cNvPr id="19" name="Arrow: Left 18">
            <a:extLst>
              <a:ext uri="{FF2B5EF4-FFF2-40B4-BE49-F238E27FC236}">
                <a16:creationId xmlns:a16="http://schemas.microsoft.com/office/drawing/2014/main" id="{D43AF49D-01A9-6AE6-A817-01A16C3E8ED3}"/>
              </a:ext>
            </a:extLst>
          </p:cNvPr>
          <p:cNvSpPr/>
          <p:nvPr/>
        </p:nvSpPr>
        <p:spPr>
          <a:xfrm>
            <a:off x="6940627" y="3743985"/>
            <a:ext cx="1266939" cy="398357"/>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4961272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351806"/>
            <a:ext cx="7360200" cy="548700"/>
          </a:xfrm>
        </p:spPr>
        <p:txBody>
          <a:bodyPr/>
          <a:lstStyle/>
          <a:p>
            <a:pPr algn="ctr"/>
            <a:r>
              <a:rPr lang="en-US" dirty="0"/>
              <a:t>Selling Dashboard (GUI)</a:t>
            </a:r>
            <a:endParaRPr lang="en-AE" dirty="0"/>
          </a:p>
        </p:txBody>
      </p:sp>
      <p:pic>
        <p:nvPicPr>
          <p:cNvPr id="9" name="Picture 8">
            <a:extLst>
              <a:ext uri="{FF2B5EF4-FFF2-40B4-BE49-F238E27FC236}">
                <a16:creationId xmlns:a16="http://schemas.microsoft.com/office/drawing/2014/main" id="{68D3F42D-B07B-BA8C-ACDE-113F16E83F00}"/>
              </a:ext>
            </a:extLst>
          </p:cNvPr>
          <p:cNvPicPr>
            <a:picLocks noChangeAspect="1"/>
          </p:cNvPicPr>
          <p:nvPr/>
        </p:nvPicPr>
        <p:blipFill>
          <a:blip r:embed="rId3"/>
          <a:stretch>
            <a:fillRect/>
          </a:stretch>
        </p:blipFill>
        <p:spPr>
          <a:xfrm>
            <a:off x="972356" y="900506"/>
            <a:ext cx="6750468" cy="3207598"/>
          </a:xfrm>
          <a:prstGeom prst="rect">
            <a:avLst/>
          </a:prstGeom>
        </p:spPr>
      </p:pic>
      <p:sp>
        <p:nvSpPr>
          <p:cNvPr id="10" name="TextBox 9">
            <a:extLst>
              <a:ext uri="{FF2B5EF4-FFF2-40B4-BE49-F238E27FC236}">
                <a16:creationId xmlns:a16="http://schemas.microsoft.com/office/drawing/2014/main" id="{1E0C7433-47E7-82E2-D53D-ED4EF1D13029}"/>
              </a:ext>
            </a:extLst>
          </p:cNvPr>
          <p:cNvSpPr txBox="1"/>
          <p:nvPr/>
        </p:nvSpPr>
        <p:spPr>
          <a:xfrm>
            <a:off x="1549892" y="4114796"/>
            <a:ext cx="5945954" cy="261610"/>
          </a:xfrm>
          <a:prstGeom prst="rect">
            <a:avLst/>
          </a:prstGeom>
          <a:noFill/>
        </p:spPr>
        <p:txBody>
          <a:bodyPr wrap="square" rtlCol="0">
            <a:spAutoFit/>
          </a:bodyPr>
          <a:lstStyle/>
          <a:p>
            <a:pPr algn="ctr"/>
            <a:r>
              <a:rPr lang="en-US" sz="1100" dirty="0">
                <a:solidFill>
                  <a:schemeClr val="tx1">
                    <a:lumMod val="50000"/>
                    <a:lumOff val="50000"/>
                  </a:schemeClr>
                </a:solidFill>
              </a:rPr>
              <a:t>Selling Dashboard</a:t>
            </a:r>
            <a:endParaRPr lang="en-AE" sz="1100" dirty="0">
              <a:solidFill>
                <a:schemeClr val="tx1">
                  <a:lumMod val="50000"/>
                  <a:lumOff val="50000"/>
                </a:schemeClr>
              </a:solidFill>
            </a:endParaRPr>
          </a:p>
        </p:txBody>
      </p:sp>
    </p:spTree>
    <p:extLst>
      <p:ext uri="{BB962C8B-B14F-4D97-AF65-F5344CB8AC3E}">
        <p14:creationId xmlns:p14="http://schemas.microsoft.com/office/powerpoint/2010/main" val="178493644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p:txBody>
          <a:bodyPr/>
          <a:lstStyle/>
          <a:p>
            <a:pPr algn="ctr"/>
            <a:r>
              <a:rPr lang="en-US" dirty="0"/>
              <a:t>Selling Dashboard Important Note!</a:t>
            </a:r>
            <a:endParaRPr lang="en-AE" dirty="0"/>
          </a:p>
        </p:txBody>
      </p:sp>
      <p:sp>
        <p:nvSpPr>
          <p:cNvPr id="5" name="Subtitle 4">
            <a:extLst>
              <a:ext uri="{FF2B5EF4-FFF2-40B4-BE49-F238E27FC236}">
                <a16:creationId xmlns:a16="http://schemas.microsoft.com/office/drawing/2014/main" id="{18BBB782-4747-1E47-5543-F19B74AFF471}"/>
              </a:ext>
            </a:extLst>
          </p:cNvPr>
          <p:cNvSpPr>
            <a:spLocks noGrp="1"/>
          </p:cNvSpPr>
          <p:nvPr>
            <p:ph type="subTitle" idx="1"/>
          </p:nvPr>
        </p:nvSpPr>
        <p:spPr/>
        <p:txBody>
          <a:bodyPr/>
          <a:lstStyle/>
          <a:p>
            <a:pPr marL="114300" indent="0">
              <a:lnSpc>
                <a:spcPct val="150000"/>
              </a:lnSpc>
              <a:buNone/>
            </a:pPr>
            <a:r>
              <a:rPr lang="en-US" dirty="0"/>
              <a:t>Here In Selling dashboard we have to pay attention to an important </a:t>
            </a:r>
            <a:r>
              <a:rPr lang="en-US" b="1" dirty="0"/>
              <a:t>mathematical equations </a:t>
            </a:r>
            <a:r>
              <a:rPr lang="en-US" dirty="0"/>
              <a:t>between tow tables transactions and items. To make the selling process organized, synchronized, and accurate.</a:t>
            </a:r>
          </a:p>
          <a:p>
            <a:pPr marL="114300" indent="0">
              <a:buNone/>
            </a:pPr>
            <a:endParaRPr lang="en-US" dirty="0"/>
          </a:p>
          <a:p>
            <a:pPr marL="285750" indent="-171450">
              <a:buFont typeface="Arial" panose="020B0604020202020204" pitchFamily="34" charset="0"/>
              <a:buChar char="•"/>
            </a:pPr>
            <a:r>
              <a:rPr lang="en-US" dirty="0"/>
              <a:t>when we want to make a new transaction (selling products):</a:t>
            </a:r>
          </a:p>
          <a:p>
            <a:pPr marL="114300" indent="0">
              <a:buNone/>
            </a:pPr>
            <a:r>
              <a:rPr lang="en-US" b="1" dirty="0"/>
              <a:t>Item available quantity </a:t>
            </a:r>
            <a:r>
              <a:rPr lang="en-US" sz="900" b="1" dirty="0"/>
              <a:t>(in Items table) </a:t>
            </a:r>
            <a:r>
              <a:rPr lang="en-US" b="1" dirty="0"/>
              <a:t>= Item full available quantity  </a:t>
            </a:r>
            <a:r>
              <a:rPr lang="en-US" sz="1800" b="1" dirty="0"/>
              <a:t>- </a:t>
            </a:r>
            <a:r>
              <a:rPr lang="en-US" sz="1400" b="1" dirty="0"/>
              <a:t> </a:t>
            </a:r>
            <a:r>
              <a:rPr lang="en-US" b="1" dirty="0"/>
              <a:t>sold (wanted) item quantity in this transaction.</a:t>
            </a:r>
          </a:p>
          <a:p>
            <a:pPr marL="114300" indent="0">
              <a:buNone/>
            </a:pPr>
            <a:endParaRPr lang="en-US" dirty="0"/>
          </a:p>
          <a:p>
            <a:pPr marL="285750" indent="-171450">
              <a:buFont typeface="Arial" panose="020B0604020202020204" pitchFamily="34" charset="0"/>
              <a:buChar char="•"/>
            </a:pPr>
            <a:r>
              <a:rPr lang="en-US" dirty="0"/>
              <a:t>when we want to update a transaction by increasing or decreasing quantities:</a:t>
            </a:r>
          </a:p>
          <a:p>
            <a:pPr marL="114300" indent="0">
              <a:buNone/>
            </a:pPr>
            <a:endParaRPr lang="en-US" dirty="0"/>
          </a:p>
          <a:p>
            <a:pPr marL="114300" indent="0">
              <a:buNone/>
            </a:pPr>
            <a:r>
              <a:rPr lang="en-US" b="1" dirty="0"/>
              <a:t>Item full available quantity </a:t>
            </a:r>
            <a:r>
              <a:rPr lang="en-US" sz="900" b="1" dirty="0"/>
              <a:t>(in Items table) </a:t>
            </a:r>
            <a:r>
              <a:rPr lang="en-US" b="1" dirty="0"/>
              <a:t>= The remaining quantity of this item (</a:t>
            </a:r>
            <a:r>
              <a:rPr kumimoji="0" lang="en-US" sz="900" b="1" i="0" u="none" strike="noStrike" kern="0" cap="none" spc="0" normalizeH="0" baseline="0" noProof="0" dirty="0">
                <a:ln>
                  <a:noFill/>
                </a:ln>
                <a:solidFill>
                  <a:srgbClr val="2A2828"/>
                </a:solidFill>
                <a:effectLst/>
                <a:uLnTx/>
                <a:uFillTx/>
                <a:latin typeface="Lato"/>
                <a:ea typeface="Lato"/>
                <a:cs typeface="Lato"/>
                <a:sym typeface="Lato"/>
              </a:rPr>
              <a:t>in Items table) </a:t>
            </a:r>
            <a:r>
              <a:rPr lang="en-US" b="1" dirty="0"/>
              <a:t>+ sold item quantity in this transaction </a:t>
            </a:r>
            <a:r>
              <a:rPr lang="en-US" sz="1600" b="1" i="0" dirty="0">
                <a:solidFill>
                  <a:srgbClr val="2A2828"/>
                </a:solidFill>
                <a:effectLst/>
                <a:latin typeface="Lato" panose="020F0502020204030203" pitchFamily="34" charset="0"/>
                <a:ea typeface="Lato" panose="020F0502020204030203" pitchFamily="34" charset="0"/>
                <a:cs typeface="Lato" panose="020F0502020204030203" pitchFamily="34" charset="0"/>
              </a:rPr>
              <a:t>± </a:t>
            </a:r>
            <a:r>
              <a:rPr lang="en-US" b="1" i="0" dirty="0">
                <a:solidFill>
                  <a:srgbClr val="2A2828"/>
                </a:solidFill>
                <a:effectLst/>
                <a:latin typeface="Lato" panose="020F0502020204030203" pitchFamily="34" charset="0"/>
                <a:ea typeface="Lato" panose="020F0502020204030203" pitchFamily="34" charset="0"/>
                <a:cs typeface="Lato" panose="020F0502020204030203" pitchFamily="34" charset="0"/>
              </a:rPr>
              <a:t>updated (new desired) quantity</a:t>
            </a:r>
            <a:r>
              <a:rPr lang="en-US" b="1" dirty="0"/>
              <a:t> .</a:t>
            </a:r>
          </a:p>
          <a:p>
            <a:pPr marL="114300" indent="0">
              <a:buNone/>
            </a:pPr>
            <a:endParaRPr lang="en-US" b="1" dirty="0"/>
          </a:p>
          <a:p>
            <a:pPr marL="285750" indent="-171450">
              <a:buFont typeface="Arial" panose="020B0604020202020204" pitchFamily="34" charset="0"/>
              <a:buChar char="•"/>
            </a:pPr>
            <a:r>
              <a:rPr lang="en-US" dirty="0"/>
              <a:t>when we want to delete a transaction.</a:t>
            </a:r>
          </a:p>
          <a:p>
            <a:pPr marL="114300" indent="0">
              <a:buNone/>
            </a:pPr>
            <a:r>
              <a:rPr lang="en-US" b="1" dirty="0"/>
              <a:t>Item full available quantity </a:t>
            </a:r>
            <a:r>
              <a:rPr lang="en-US" sz="900" b="1" dirty="0"/>
              <a:t>(in Items table) </a:t>
            </a:r>
            <a:r>
              <a:rPr lang="en-US" b="1" dirty="0"/>
              <a:t>= The remaining quantity of this item (</a:t>
            </a:r>
            <a:r>
              <a:rPr kumimoji="0" lang="en-US" sz="900" b="1" i="0" u="none" strike="noStrike" kern="0" cap="none" spc="0" normalizeH="0" baseline="0" noProof="0" dirty="0">
                <a:ln>
                  <a:noFill/>
                </a:ln>
                <a:solidFill>
                  <a:srgbClr val="2A2828"/>
                </a:solidFill>
                <a:effectLst/>
                <a:uLnTx/>
                <a:uFillTx/>
                <a:latin typeface="Lato"/>
                <a:ea typeface="Lato"/>
                <a:cs typeface="Lato"/>
                <a:sym typeface="Lato"/>
              </a:rPr>
              <a:t>in Items table)  </a:t>
            </a:r>
            <a:r>
              <a:rPr lang="en-US" sz="1600" b="1" dirty="0"/>
              <a:t>+ </a:t>
            </a:r>
            <a:r>
              <a:rPr lang="en-US" sz="1400" b="1" dirty="0"/>
              <a:t> </a:t>
            </a:r>
            <a:r>
              <a:rPr lang="en-US" b="1" dirty="0"/>
              <a:t>sold item quantity in this transaction.</a:t>
            </a:r>
          </a:p>
          <a:p>
            <a:pPr marL="114300" indent="0">
              <a:buNone/>
            </a:pPr>
            <a:endParaRPr lang="en-US" b="1" dirty="0"/>
          </a:p>
          <a:p>
            <a:pPr marL="114300" indent="0">
              <a:buNone/>
            </a:pPr>
            <a:endParaRPr lang="en-US" b="1" dirty="0"/>
          </a:p>
        </p:txBody>
      </p:sp>
    </p:spTree>
    <p:extLst>
      <p:ext uri="{BB962C8B-B14F-4D97-AF65-F5344CB8AC3E}">
        <p14:creationId xmlns:p14="http://schemas.microsoft.com/office/powerpoint/2010/main" val="303280928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160423"/>
            <a:ext cx="7360200" cy="548700"/>
          </a:xfrm>
        </p:spPr>
        <p:txBody>
          <a:bodyPr/>
          <a:lstStyle/>
          <a:p>
            <a:pPr algn="ct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Transactions management pages (GUI)</a:t>
            </a:r>
            <a:endParaRPr lang="en-AE" dirty="0">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1EBA7B24-6ECC-4317-8FED-73784F046207}"/>
              </a:ext>
            </a:extLst>
          </p:cNvPr>
          <p:cNvSpPr txBox="1"/>
          <p:nvPr/>
        </p:nvSpPr>
        <p:spPr>
          <a:xfrm>
            <a:off x="1542361" y="3029636"/>
            <a:ext cx="1652531" cy="261610"/>
          </a:xfrm>
          <a:prstGeom prst="rect">
            <a:avLst/>
          </a:prstGeom>
          <a:noFill/>
        </p:spPr>
        <p:txBody>
          <a:bodyPr wrap="square" rtlCol="0">
            <a:spAutoFit/>
          </a:bodyPr>
          <a:lstStyle/>
          <a:p>
            <a:pPr algn="ctr"/>
            <a:r>
              <a:rPr lang="en-US" sz="1100" dirty="0">
                <a:solidFill>
                  <a:schemeClr val="tx1">
                    <a:lumMod val="50000"/>
                    <a:lumOff val="50000"/>
                  </a:schemeClr>
                </a:solidFill>
              </a:rPr>
              <a:t>All transactions page</a:t>
            </a:r>
            <a:endParaRPr lang="en-AE" sz="1100" dirty="0">
              <a:solidFill>
                <a:schemeClr val="tx1">
                  <a:lumMod val="50000"/>
                  <a:lumOff val="50000"/>
                </a:schemeClr>
              </a:solidFill>
            </a:endParaRPr>
          </a:p>
        </p:txBody>
      </p:sp>
      <p:sp>
        <p:nvSpPr>
          <p:cNvPr id="8" name="TextBox 7">
            <a:extLst>
              <a:ext uri="{FF2B5EF4-FFF2-40B4-BE49-F238E27FC236}">
                <a16:creationId xmlns:a16="http://schemas.microsoft.com/office/drawing/2014/main" id="{42DEBF65-3B4B-5646-2BBA-655E22FAFFB9}"/>
              </a:ext>
            </a:extLst>
          </p:cNvPr>
          <p:cNvSpPr txBox="1"/>
          <p:nvPr/>
        </p:nvSpPr>
        <p:spPr>
          <a:xfrm>
            <a:off x="6129867" y="2380055"/>
            <a:ext cx="1916935" cy="261610"/>
          </a:xfrm>
          <a:prstGeom prst="rect">
            <a:avLst/>
          </a:prstGeom>
          <a:noFill/>
        </p:spPr>
        <p:txBody>
          <a:bodyPr wrap="square" rtlCol="0">
            <a:spAutoFit/>
          </a:bodyPr>
          <a:lstStyle/>
          <a:p>
            <a:pPr algn="ctr"/>
            <a:r>
              <a:rPr lang="en-US" sz="1100" dirty="0">
                <a:solidFill>
                  <a:schemeClr val="tx1">
                    <a:lumMod val="50000"/>
                    <a:lumOff val="50000"/>
                  </a:schemeClr>
                </a:solidFill>
              </a:rPr>
              <a:t>Single transaction details</a:t>
            </a:r>
            <a:endParaRPr lang="en-AE" sz="1100" dirty="0">
              <a:solidFill>
                <a:schemeClr val="tx1">
                  <a:lumMod val="50000"/>
                  <a:lumOff val="50000"/>
                </a:schemeClr>
              </a:solidFill>
            </a:endParaRPr>
          </a:p>
        </p:txBody>
      </p:sp>
      <p:sp>
        <p:nvSpPr>
          <p:cNvPr id="10" name="TextBox 9">
            <a:extLst>
              <a:ext uri="{FF2B5EF4-FFF2-40B4-BE49-F238E27FC236}">
                <a16:creationId xmlns:a16="http://schemas.microsoft.com/office/drawing/2014/main" id="{155A8A99-43DB-9D70-0350-AAA712216CA8}"/>
              </a:ext>
            </a:extLst>
          </p:cNvPr>
          <p:cNvSpPr txBox="1"/>
          <p:nvPr/>
        </p:nvSpPr>
        <p:spPr>
          <a:xfrm>
            <a:off x="328669" y="4798586"/>
            <a:ext cx="1896738" cy="261610"/>
          </a:xfrm>
          <a:prstGeom prst="rect">
            <a:avLst/>
          </a:prstGeom>
          <a:noFill/>
        </p:spPr>
        <p:txBody>
          <a:bodyPr wrap="square" rtlCol="0">
            <a:spAutoFit/>
          </a:bodyPr>
          <a:lstStyle/>
          <a:p>
            <a:pPr algn="ctr"/>
            <a:r>
              <a:rPr lang="en-US" sz="1100" dirty="0">
                <a:solidFill>
                  <a:schemeClr val="tx1">
                    <a:lumMod val="50000"/>
                    <a:lumOff val="50000"/>
                  </a:schemeClr>
                </a:solidFill>
              </a:rPr>
              <a:t>Update transaction page</a:t>
            </a:r>
            <a:endParaRPr lang="en-AE" sz="1100" dirty="0">
              <a:solidFill>
                <a:schemeClr val="tx1">
                  <a:lumMod val="50000"/>
                  <a:lumOff val="50000"/>
                </a:schemeClr>
              </a:solidFill>
            </a:endParaRPr>
          </a:p>
        </p:txBody>
      </p:sp>
      <p:pic>
        <p:nvPicPr>
          <p:cNvPr id="12" name="Picture 11">
            <a:extLst>
              <a:ext uri="{FF2B5EF4-FFF2-40B4-BE49-F238E27FC236}">
                <a16:creationId xmlns:a16="http://schemas.microsoft.com/office/drawing/2014/main" id="{B7449F9A-669B-95C9-050E-A8221F4F346F}"/>
              </a:ext>
            </a:extLst>
          </p:cNvPr>
          <p:cNvPicPr>
            <a:picLocks noChangeAspect="1"/>
          </p:cNvPicPr>
          <p:nvPr/>
        </p:nvPicPr>
        <p:blipFill>
          <a:blip r:embed="rId3"/>
          <a:stretch>
            <a:fillRect/>
          </a:stretch>
        </p:blipFill>
        <p:spPr>
          <a:xfrm>
            <a:off x="5189934" y="2822785"/>
            <a:ext cx="1769696" cy="223741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69311846-2665-659F-EAFA-63CEBD3F1B81}"/>
              </a:ext>
            </a:extLst>
          </p:cNvPr>
          <p:cNvSpPr txBox="1"/>
          <p:nvPr/>
        </p:nvSpPr>
        <p:spPr>
          <a:xfrm>
            <a:off x="6888897" y="3821104"/>
            <a:ext cx="1897480" cy="261610"/>
          </a:xfrm>
          <a:prstGeom prst="rect">
            <a:avLst/>
          </a:prstGeom>
          <a:noFill/>
        </p:spPr>
        <p:txBody>
          <a:bodyPr wrap="square" rtlCol="0">
            <a:spAutoFit/>
          </a:bodyPr>
          <a:lstStyle/>
          <a:p>
            <a:pPr algn="ctr"/>
            <a:r>
              <a:rPr lang="en-US" sz="1100" dirty="0">
                <a:solidFill>
                  <a:schemeClr val="tx1">
                    <a:lumMod val="50000"/>
                    <a:lumOff val="50000"/>
                  </a:schemeClr>
                </a:solidFill>
              </a:rPr>
              <a:t>Transaction attributes</a:t>
            </a:r>
            <a:endParaRPr lang="en-AE" sz="1100" dirty="0">
              <a:solidFill>
                <a:schemeClr val="tx1">
                  <a:lumMod val="50000"/>
                  <a:lumOff val="50000"/>
                </a:schemeClr>
              </a:solidFill>
            </a:endParaRPr>
          </a:p>
        </p:txBody>
      </p:sp>
      <p:sp>
        <p:nvSpPr>
          <p:cNvPr id="14" name="Arrow: Left 13">
            <a:extLst>
              <a:ext uri="{FF2B5EF4-FFF2-40B4-BE49-F238E27FC236}">
                <a16:creationId xmlns:a16="http://schemas.microsoft.com/office/drawing/2014/main" id="{276607A9-D5A5-E054-CDA8-46E799910388}"/>
              </a:ext>
            </a:extLst>
          </p:cNvPr>
          <p:cNvSpPr/>
          <p:nvPr/>
        </p:nvSpPr>
        <p:spPr>
          <a:xfrm>
            <a:off x="6984695" y="3743985"/>
            <a:ext cx="1554470" cy="398357"/>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6" name="Picture 15">
            <a:extLst>
              <a:ext uri="{FF2B5EF4-FFF2-40B4-BE49-F238E27FC236}">
                <a16:creationId xmlns:a16="http://schemas.microsoft.com/office/drawing/2014/main" id="{FDF343B8-7071-E584-D12E-CAE1FD444DE4}"/>
              </a:ext>
            </a:extLst>
          </p:cNvPr>
          <p:cNvPicPr>
            <a:picLocks noChangeAspect="1"/>
          </p:cNvPicPr>
          <p:nvPr/>
        </p:nvPicPr>
        <p:blipFill>
          <a:blip r:embed="rId4"/>
          <a:stretch>
            <a:fillRect/>
          </a:stretch>
        </p:blipFill>
        <p:spPr>
          <a:xfrm>
            <a:off x="277630" y="807105"/>
            <a:ext cx="3813479" cy="2189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B7D4DD0-7BFB-BB62-6025-E8F7B9EC8276}"/>
              </a:ext>
            </a:extLst>
          </p:cNvPr>
          <p:cNvPicPr>
            <a:picLocks noChangeAspect="1"/>
          </p:cNvPicPr>
          <p:nvPr/>
        </p:nvPicPr>
        <p:blipFill>
          <a:blip r:embed="rId5"/>
          <a:stretch>
            <a:fillRect/>
          </a:stretch>
        </p:blipFill>
        <p:spPr>
          <a:xfrm>
            <a:off x="4846715" y="807105"/>
            <a:ext cx="3813478" cy="1579722"/>
          </a:xfrm>
          <a:prstGeom prst="rect">
            <a:avLst/>
          </a:prstGeom>
          <a:effectLst>
            <a:softEdge rad="31750"/>
          </a:effectLst>
        </p:spPr>
      </p:pic>
      <p:pic>
        <p:nvPicPr>
          <p:cNvPr id="22" name="Picture 21">
            <a:extLst>
              <a:ext uri="{FF2B5EF4-FFF2-40B4-BE49-F238E27FC236}">
                <a16:creationId xmlns:a16="http://schemas.microsoft.com/office/drawing/2014/main" id="{FBF8885F-C3F4-7F75-562E-05A62B6F1A9A}"/>
              </a:ext>
            </a:extLst>
          </p:cNvPr>
          <p:cNvPicPr>
            <a:picLocks noChangeAspect="1"/>
          </p:cNvPicPr>
          <p:nvPr/>
        </p:nvPicPr>
        <p:blipFill>
          <a:blip r:embed="rId6"/>
          <a:stretch>
            <a:fillRect/>
          </a:stretch>
        </p:blipFill>
        <p:spPr>
          <a:xfrm>
            <a:off x="139754" y="3475810"/>
            <a:ext cx="2595220" cy="1333064"/>
          </a:xfrm>
          <a:prstGeom prst="rect">
            <a:avLst/>
          </a:prstGeom>
          <a:ln>
            <a:noFill/>
          </a:ln>
          <a:effectLst>
            <a:softEdge rad="31750"/>
          </a:effectLst>
        </p:spPr>
      </p:pic>
    </p:spTree>
    <p:extLst>
      <p:ext uri="{BB962C8B-B14F-4D97-AF65-F5344CB8AC3E}">
        <p14:creationId xmlns:p14="http://schemas.microsoft.com/office/powerpoint/2010/main" val="24025093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160423"/>
            <a:ext cx="7360200" cy="548700"/>
          </a:xfrm>
        </p:spPr>
        <p:txBody>
          <a:bodyPr/>
          <a:lstStyle/>
          <a:p>
            <a:pPr algn="ct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Profile page (GUI)</a:t>
            </a:r>
            <a:endParaRPr lang="en-AE"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C035A3A3-EDAD-5854-560C-6C0BE33254AA}"/>
              </a:ext>
            </a:extLst>
          </p:cNvPr>
          <p:cNvPicPr>
            <a:picLocks noChangeAspect="1"/>
          </p:cNvPicPr>
          <p:nvPr/>
        </p:nvPicPr>
        <p:blipFill>
          <a:blip r:embed="rId3"/>
          <a:stretch>
            <a:fillRect/>
          </a:stretch>
        </p:blipFill>
        <p:spPr>
          <a:xfrm>
            <a:off x="317499" y="1087958"/>
            <a:ext cx="5538977" cy="3105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726180-D3EE-AF5A-448E-08C582AD529C}"/>
              </a:ext>
            </a:extLst>
          </p:cNvPr>
          <p:cNvPicPr>
            <a:picLocks noChangeAspect="1"/>
          </p:cNvPicPr>
          <p:nvPr/>
        </p:nvPicPr>
        <p:blipFill>
          <a:blip r:embed="rId4"/>
          <a:stretch>
            <a:fillRect/>
          </a:stretch>
        </p:blipFill>
        <p:spPr>
          <a:xfrm>
            <a:off x="6286499" y="926908"/>
            <a:ext cx="2360544" cy="2571750"/>
          </a:xfrm>
          <a:prstGeom prst="rect">
            <a:avLst/>
          </a:prstGeom>
        </p:spPr>
      </p:pic>
      <p:pic>
        <p:nvPicPr>
          <p:cNvPr id="23" name="Picture 22">
            <a:extLst>
              <a:ext uri="{FF2B5EF4-FFF2-40B4-BE49-F238E27FC236}">
                <a16:creationId xmlns:a16="http://schemas.microsoft.com/office/drawing/2014/main" id="{9559546F-ACB9-CC7E-8F3B-1BA47BDA3254}"/>
              </a:ext>
            </a:extLst>
          </p:cNvPr>
          <p:cNvPicPr>
            <a:picLocks noChangeAspect="1"/>
          </p:cNvPicPr>
          <p:nvPr/>
        </p:nvPicPr>
        <p:blipFill rotWithShape="1">
          <a:blip r:embed="rId5"/>
          <a:srcRect l="2685"/>
          <a:stretch/>
        </p:blipFill>
        <p:spPr>
          <a:xfrm>
            <a:off x="6319501" y="3464712"/>
            <a:ext cx="2322000" cy="728368"/>
          </a:xfrm>
          <a:prstGeom prst="rect">
            <a:avLst/>
          </a:prstGeom>
        </p:spPr>
      </p:pic>
      <p:pic>
        <p:nvPicPr>
          <p:cNvPr id="25" name="Picture 24">
            <a:extLst>
              <a:ext uri="{FF2B5EF4-FFF2-40B4-BE49-F238E27FC236}">
                <a16:creationId xmlns:a16="http://schemas.microsoft.com/office/drawing/2014/main" id="{00BF862B-6E70-CA60-DD10-E94997EA7F10}"/>
              </a:ext>
            </a:extLst>
          </p:cNvPr>
          <p:cNvPicPr>
            <a:picLocks noChangeAspect="1"/>
          </p:cNvPicPr>
          <p:nvPr/>
        </p:nvPicPr>
        <p:blipFill>
          <a:blip r:embed="rId6"/>
          <a:stretch>
            <a:fillRect/>
          </a:stretch>
        </p:blipFill>
        <p:spPr>
          <a:xfrm flipH="1">
            <a:off x="6286497" y="3459372"/>
            <a:ext cx="360000" cy="757220"/>
          </a:xfrm>
          <a:prstGeom prst="rect">
            <a:avLst/>
          </a:prstGeom>
        </p:spPr>
      </p:pic>
      <p:sp>
        <p:nvSpPr>
          <p:cNvPr id="26" name="TextBox 25">
            <a:extLst>
              <a:ext uri="{FF2B5EF4-FFF2-40B4-BE49-F238E27FC236}">
                <a16:creationId xmlns:a16="http://schemas.microsoft.com/office/drawing/2014/main" id="{511F0935-F166-4736-4759-2C9F338E2EFE}"/>
              </a:ext>
            </a:extLst>
          </p:cNvPr>
          <p:cNvSpPr txBox="1"/>
          <p:nvPr/>
        </p:nvSpPr>
        <p:spPr>
          <a:xfrm>
            <a:off x="1673158" y="4280175"/>
            <a:ext cx="3093396" cy="261610"/>
          </a:xfrm>
          <a:prstGeom prst="rect">
            <a:avLst/>
          </a:prstGeom>
          <a:noFill/>
        </p:spPr>
        <p:txBody>
          <a:bodyPr wrap="square" rtlCol="0">
            <a:spAutoFit/>
          </a:bodyPr>
          <a:lstStyle/>
          <a:p>
            <a:pPr algn="ctr"/>
            <a:r>
              <a:rPr lang="en-US" sz="1100" dirty="0">
                <a:solidFill>
                  <a:schemeClr val="accent3">
                    <a:lumMod val="50000"/>
                    <a:lumOff val="50000"/>
                  </a:schemeClr>
                </a:solidFill>
              </a:rPr>
              <a:t>User profile page</a:t>
            </a:r>
            <a:endParaRPr lang="en-AE" sz="1100" dirty="0">
              <a:solidFill>
                <a:schemeClr val="accent3">
                  <a:lumMod val="50000"/>
                  <a:lumOff val="50000"/>
                </a:schemeClr>
              </a:solidFill>
            </a:endParaRPr>
          </a:p>
        </p:txBody>
      </p:sp>
      <p:sp>
        <p:nvSpPr>
          <p:cNvPr id="27" name="TextBox 26">
            <a:extLst>
              <a:ext uri="{FF2B5EF4-FFF2-40B4-BE49-F238E27FC236}">
                <a16:creationId xmlns:a16="http://schemas.microsoft.com/office/drawing/2014/main" id="{36E4E27E-F69E-D6BB-D0EC-9D6DE59BDCD6}"/>
              </a:ext>
            </a:extLst>
          </p:cNvPr>
          <p:cNvSpPr txBox="1"/>
          <p:nvPr/>
        </p:nvSpPr>
        <p:spPr>
          <a:xfrm>
            <a:off x="6810914" y="4296382"/>
            <a:ext cx="1767192" cy="261610"/>
          </a:xfrm>
          <a:prstGeom prst="rect">
            <a:avLst/>
          </a:prstGeom>
          <a:noFill/>
        </p:spPr>
        <p:txBody>
          <a:bodyPr wrap="square" rtlCol="0">
            <a:spAutoFit/>
          </a:bodyPr>
          <a:lstStyle/>
          <a:p>
            <a:pPr algn="ctr"/>
            <a:r>
              <a:rPr lang="en-US" sz="1100" dirty="0">
                <a:solidFill>
                  <a:schemeClr val="accent3">
                    <a:lumMod val="50000"/>
                    <a:lumOff val="50000"/>
                  </a:schemeClr>
                </a:solidFill>
              </a:rPr>
              <a:t>Update profile info</a:t>
            </a:r>
            <a:endParaRPr lang="en-AE" sz="1100" dirty="0">
              <a:solidFill>
                <a:schemeClr val="accent3">
                  <a:lumMod val="50000"/>
                  <a:lumOff val="50000"/>
                </a:schemeClr>
              </a:solidFill>
            </a:endParaRPr>
          </a:p>
        </p:txBody>
      </p:sp>
    </p:spTree>
    <p:extLst>
      <p:ext uri="{BB962C8B-B14F-4D97-AF65-F5344CB8AC3E}">
        <p14:creationId xmlns:p14="http://schemas.microsoft.com/office/powerpoint/2010/main" val="159654372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69423" y="-174016"/>
            <a:ext cx="7360200" cy="548700"/>
          </a:xfrm>
        </p:spPr>
        <p:txBody>
          <a:bodyPr/>
          <a:lstStyle/>
          <a:p>
            <a:pPr marR="0" algn="ctr" rtl="0">
              <a:lnSpc>
                <a:spcPct val="150000"/>
              </a:lnSpc>
              <a:spcBef>
                <a:spcPts val="0"/>
              </a:spcBef>
              <a:spcAft>
                <a:spcPts val="0"/>
              </a:spcAft>
            </a:pP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Users management pages (GUI)</a:t>
            </a:r>
            <a:endParaRPr lang="en-AE" dirty="0">
              <a:effectLst/>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A3CF2227-D627-D861-1FDB-66A0ED6A4793}"/>
              </a:ext>
            </a:extLst>
          </p:cNvPr>
          <p:cNvPicPr>
            <a:picLocks noChangeAspect="1"/>
          </p:cNvPicPr>
          <p:nvPr/>
        </p:nvPicPr>
        <p:blipFill>
          <a:blip r:embed="rId3"/>
          <a:stretch>
            <a:fillRect/>
          </a:stretch>
        </p:blipFill>
        <p:spPr>
          <a:xfrm>
            <a:off x="177942" y="731129"/>
            <a:ext cx="3809011" cy="1994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50E79E7A-BF3E-A353-E544-E4047E55F046}"/>
              </a:ext>
            </a:extLst>
          </p:cNvPr>
          <p:cNvPicPr>
            <a:picLocks noChangeAspect="1"/>
          </p:cNvPicPr>
          <p:nvPr/>
        </p:nvPicPr>
        <p:blipFill>
          <a:blip r:embed="rId4"/>
          <a:stretch>
            <a:fillRect/>
          </a:stretch>
        </p:blipFill>
        <p:spPr>
          <a:xfrm>
            <a:off x="177942" y="3233047"/>
            <a:ext cx="1711505" cy="1614435"/>
          </a:xfrm>
          <a:prstGeom prst="rect">
            <a:avLst/>
          </a:prstGeom>
          <a:effectLst>
            <a:softEdge rad="31750"/>
          </a:effectLst>
        </p:spPr>
      </p:pic>
      <p:pic>
        <p:nvPicPr>
          <p:cNvPr id="5" name="Picture 4">
            <a:extLst>
              <a:ext uri="{FF2B5EF4-FFF2-40B4-BE49-F238E27FC236}">
                <a16:creationId xmlns:a16="http://schemas.microsoft.com/office/drawing/2014/main" id="{ABE9D781-6D83-3350-06A1-2A638678CDA6}"/>
              </a:ext>
            </a:extLst>
          </p:cNvPr>
          <p:cNvPicPr>
            <a:picLocks noChangeAspect="1"/>
          </p:cNvPicPr>
          <p:nvPr/>
        </p:nvPicPr>
        <p:blipFill>
          <a:blip r:embed="rId5"/>
          <a:stretch>
            <a:fillRect/>
          </a:stretch>
        </p:blipFill>
        <p:spPr>
          <a:xfrm>
            <a:off x="5468845" y="762892"/>
            <a:ext cx="3185414" cy="1684323"/>
          </a:xfrm>
          <a:prstGeom prst="rect">
            <a:avLst/>
          </a:prstGeom>
          <a:effectLst>
            <a:outerShdw blurRad="50800" dist="38100" dir="2700000" algn="tl" rotWithShape="0">
              <a:prstClr val="black">
                <a:alpha val="40000"/>
              </a:prstClr>
            </a:outerShdw>
            <a:softEdge rad="31750"/>
          </a:effectLst>
        </p:spPr>
      </p:pic>
      <p:pic>
        <p:nvPicPr>
          <p:cNvPr id="8" name="Picture 7">
            <a:extLst>
              <a:ext uri="{FF2B5EF4-FFF2-40B4-BE49-F238E27FC236}">
                <a16:creationId xmlns:a16="http://schemas.microsoft.com/office/drawing/2014/main" id="{D1921F4C-6BF7-AB22-EA90-E0AE54FA1126}"/>
              </a:ext>
            </a:extLst>
          </p:cNvPr>
          <p:cNvPicPr>
            <a:picLocks noChangeAspect="1"/>
          </p:cNvPicPr>
          <p:nvPr/>
        </p:nvPicPr>
        <p:blipFill>
          <a:blip r:embed="rId6"/>
          <a:stretch>
            <a:fillRect/>
          </a:stretch>
        </p:blipFill>
        <p:spPr>
          <a:xfrm>
            <a:off x="2574165" y="3265152"/>
            <a:ext cx="1672094" cy="1614435"/>
          </a:xfrm>
          <a:prstGeom prst="rect">
            <a:avLst/>
          </a:prstGeom>
          <a:effectLst>
            <a:softEdge rad="31750"/>
          </a:effectLst>
        </p:spPr>
      </p:pic>
      <p:pic>
        <p:nvPicPr>
          <p:cNvPr id="10" name="Picture 9">
            <a:extLst>
              <a:ext uri="{FF2B5EF4-FFF2-40B4-BE49-F238E27FC236}">
                <a16:creationId xmlns:a16="http://schemas.microsoft.com/office/drawing/2014/main" id="{AF88535F-B482-82BA-2D02-32F5486088E2}"/>
              </a:ext>
            </a:extLst>
          </p:cNvPr>
          <p:cNvPicPr>
            <a:picLocks noChangeAspect="1"/>
          </p:cNvPicPr>
          <p:nvPr/>
        </p:nvPicPr>
        <p:blipFill>
          <a:blip r:embed="rId7"/>
          <a:stretch>
            <a:fillRect/>
          </a:stretch>
        </p:blipFill>
        <p:spPr>
          <a:xfrm>
            <a:off x="4677158" y="2571750"/>
            <a:ext cx="1800476" cy="2485334"/>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7999095D-D2E2-3653-2F43-C30358558BE4}"/>
              </a:ext>
            </a:extLst>
          </p:cNvPr>
          <p:cNvSpPr txBox="1"/>
          <p:nvPr/>
        </p:nvSpPr>
        <p:spPr>
          <a:xfrm>
            <a:off x="5577396" y="4337064"/>
            <a:ext cx="772886" cy="230832"/>
          </a:xfrm>
          <a:prstGeom prst="rect">
            <a:avLst/>
          </a:prstGeom>
          <a:noFill/>
        </p:spPr>
        <p:txBody>
          <a:bodyPr wrap="square" rtlCol="0">
            <a:spAutoFit/>
          </a:bodyPr>
          <a:lstStyle/>
          <a:p>
            <a:r>
              <a:rPr lang="en-US" sz="900" dirty="0">
                <a:solidFill>
                  <a:schemeClr val="bg2">
                    <a:lumMod val="90000"/>
                  </a:schemeClr>
                </a:solidFill>
              </a:rPr>
              <a:t>default: null</a:t>
            </a:r>
            <a:endParaRPr lang="en-AE" sz="900" dirty="0">
              <a:solidFill>
                <a:schemeClr val="bg2">
                  <a:lumMod val="90000"/>
                </a:schemeClr>
              </a:solidFill>
            </a:endParaRPr>
          </a:p>
        </p:txBody>
      </p:sp>
      <p:sp>
        <p:nvSpPr>
          <p:cNvPr id="12" name="TextBox 11">
            <a:extLst>
              <a:ext uri="{FF2B5EF4-FFF2-40B4-BE49-F238E27FC236}">
                <a16:creationId xmlns:a16="http://schemas.microsoft.com/office/drawing/2014/main" id="{C66F64E6-1B8B-9DC1-A59D-FB2EDDC226EF}"/>
              </a:ext>
            </a:extLst>
          </p:cNvPr>
          <p:cNvSpPr txBox="1"/>
          <p:nvPr/>
        </p:nvSpPr>
        <p:spPr>
          <a:xfrm>
            <a:off x="1256560" y="2765485"/>
            <a:ext cx="1800476" cy="261610"/>
          </a:xfrm>
          <a:prstGeom prst="rect">
            <a:avLst/>
          </a:prstGeom>
          <a:noFill/>
        </p:spPr>
        <p:txBody>
          <a:bodyPr wrap="square" rtlCol="0">
            <a:spAutoFit/>
          </a:bodyPr>
          <a:lstStyle/>
          <a:p>
            <a:pPr algn="ctr"/>
            <a:r>
              <a:rPr lang="en-US" sz="1100" dirty="0">
                <a:solidFill>
                  <a:schemeClr val="accent3">
                    <a:lumMod val="50000"/>
                    <a:lumOff val="50000"/>
                  </a:schemeClr>
                </a:solidFill>
              </a:rPr>
              <a:t>Users List page</a:t>
            </a:r>
            <a:endParaRPr lang="en-AE" sz="1100" dirty="0">
              <a:solidFill>
                <a:schemeClr val="accent3">
                  <a:lumMod val="50000"/>
                  <a:lumOff val="50000"/>
                </a:schemeClr>
              </a:solidFill>
            </a:endParaRPr>
          </a:p>
        </p:txBody>
      </p:sp>
      <p:sp>
        <p:nvSpPr>
          <p:cNvPr id="13" name="TextBox 12">
            <a:extLst>
              <a:ext uri="{FF2B5EF4-FFF2-40B4-BE49-F238E27FC236}">
                <a16:creationId xmlns:a16="http://schemas.microsoft.com/office/drawing/2014/main" id="{863F251C-583B-0A23-8685-2F6466BB1625}"/>
              </a:ext>
            </a:extLst>
          </p:cNvPr>
          <p:cNvSpPr txBox="1"/>
          <p:nvPr/>
        </p:nvSpPr>
        <p:spPr>
          <a:xfrm>
            <a:off x="177942" y="4857815"/>
            <a:ext cx="1800476" cy="261610"/>
          </a:xfrm>
          <a:prstGeom prst="rect">
            <a:avLst/>
          </a:prstGeom>
          <a:noFill/>
        </p:spPr>
        <p:txBody>
          <a:bodyPr wrap="square" rtlCol="0">
            <a:spAutoFit/>
          </a:bodyPr>
          <a:lstStyle/>
          <a:p>
            <a:pPr algn="ctr"/>
            <a:r>
              <a:rPr lang="en-US" sz="1100" dirty="0">
                <a:solidFill>
                  <a:schemeClr val="accent3">
                    <a:lumMod val="50000"/>
                    <a:lumOff val="50000"/>
                  </a:schemeClr>
                </a:solidFill>
              </a:rPr>
              <a:t>Add new user</a:t>
            </a:r>
            <a:endParaRPr lang="en-AE" sz="1100" dirty="0">
              <a:solidFill>
                <a:schemeClr val="accent3">
                  <a:lumMod val="50000"/>
                  <a:lumOff val="50000"/>
                </a:schemeClr>
              </a:solidFill>
            </a:endParaRPr>
          </a:p>
        </p:txBody>
      </p:sp>
      <p:sp>
        <p:nvSpPr>
          <p:cNvPr id="14" name="TextBox 13">
            <a:extLst>
              <a:ext uri="{FF2B5EF4-FFF2-40B4-BE49-F238E27FC236}">
                <a16:creationId xmlns:a16="http://schemas.microsoft.com/office/drawing/2014/main" id="{1CE23EAE-BA63-A029-8363-ABAA3C8CC423}"/>
              </a:ext>
            </a:extLst>
          </p:cNvPr>
          <p:cNvSpPr txBox="1"/>
          <p:nvPr/>
        </p:nvSpPr>
        <p:spPr>
          <a:xfrm>
            <a:off x="2473499" y="4861507"/>
            <a:ext cx="1800476" cy="261610"/>
          </a:xfrm>
          <a:prstGeom prst="rect">
            <a:avLst/>
          </a:prstGeom>
          <a:noFill/>
        </p:spPr>
        <p:txBody>
          <a:bodyPr wrap="square" rtlCol="0">
            <a:spAutoFit/>
          </a:bodyPr>
          <a:lstStyle/>
          <a:p>
            <a:pPr algn="ctr"/>
            <a:r>
              <a:rPr lang="en-US" sz="1100" dirty="0">
                <a:solidFill>
                  <a:schemeClr val="accent3">
                    <a:lumMod val="50000"/>
                    <a:lumOff val="50000"/>
                  </a:schemeClr>
                </a:solidFill>
              </a:rPr>
              <a:t>Update user info</a:t>
            </a:r>
            <a:endParaRPr lang="en-AE" sz="1100" dirty="0">
              <a:solidFill>
                <a:schemeClr val="accent3">
                  <a:lumMod val="50000"/>
                  <a:lumOff val="50000"/>
                </a:schemeClr>
              </a:solidFill>
            </a:endParaRPr>
          </a:p>
        </p:txBody>
      </p:sp>
      <p:sp>
        <p:nvSpPr>
          <p:cNvPr id="15" name="TextBox 14">
            <a:extLst>
              <a:ext uri="{FF2B5EF4-FFF2-40B4-BE49-F238E27FC236}">
                <a16:creationId xmlns:a16="http://schemas.microsoft.com/office/drawing/2014/main" id="{681A965A-4605-11CE-D4F3-6FF395E56362}"/>
              </a:ext>
            </a:extLst>
          </p:cNvPr>
          <p:cNvSpPr txBox="1"/>
          <p:nvPr/>
        </p:nvSpPr>
        <p:spPr>
          <a:xfrm>
            <a:off x="6603412" y="2440945"/>
            <a:ext cx="1800476" cy="261610"/>
          </a:xfrm>
          <a:prstGeom prst="rect">
            <a:avLst/>
          </a:prstGeom>
          <a:noFill/>
        </p:spPr>
        <p:txBody>
          <a:bodyPr wrap="square" rtlCol="0">
            <a:spAutoFit/>
          </a:bodyPr>
          <a:lstStyle/>
          <a:p>
            <a:pPr algn="ctr"/>
            <a:r>
              <a:rPr lang="en-US" sz="1100" dirty="0">
                <a:solidFill>
                  <a:schemeClr val="accent3">
                    <a:lumMod val="50000"/>
                    <a:lumOff val="50000"/>
                  </a:schemeClr>
                </a:solidFill>
              </a:rPr>
              <a:t>Single user details</a:t>
            </a:r>
          </a:p>
        </p:txBody>
      </p:sp>
      <p:sp>
        <p:nvSpPr>
          <p:cNvPr id="16" name="TextBox 15">
            <a:extLst>
              <a:ext uri="{FF2B5EF4-FFF2-40B4-BE49-F238E27FC236}">
                <a16:creationId xmlns:a16="http://schemas.microsoft.com/office/drawing/2014/main" id="{33883CD8-FFF5-F826-1C43-C4A6074DF42A}"/>
              </a:ext>
            </a:extLst>
          </p:cNvPr>
          <p:cNvSpPr txBox="1"/>
          <p:nvPr/>
        </p:nvSpPr>
        <p:spPr>
          <a:xfrm>
            <a:off x="6468922" y="3804030"/>
            <a:ext cx="1897480" cy="261610"/>
          </a:xfrm>
          <a:prstGeom prst="rect">
            <a:avLst/>
          </a:prstGeom>
          <a:noFill/>
        </p:spPr>
        <p:txBody>
          <a:bodyPr wrap="square" rtlCol="0">
            <a:spAutoFit/>
          </a:bodyPr>
          <a:lstStyle/>
          <a:p>
            <a:pPr algn="ctr"/>
            <a:r>
              <a:rPr lang="en-US" sz="1100" dirty="0">
                <a:solidFill>
                  <a:schemeClr val="tx1">
                    <a:lumMod val="50000"/>
                    <a:lumOff val="50000"/>
                  </a:schemeClr>
                </a:solidFill>
              </a:rPr>
              <a:t>User attributes</a:t>
            </a:r>
            <a:endParaRPr lang="en-AE" sz="1100" dirty="0">
              <a:solidFill>
                <a:schemeClr val="tx1">
                  <a:lumMod val="50000"/>
                  <a:lumOff val="50000"/>
                </a:schemeClr>
              </a:solidFill>
            </a:endParaRPr>
          </a:p>
        </p:txBody>
      </p:sp>
      <p:sp>
        <p:nvSpPr>
          <p:cNvPr id="17" name="Arrow: Left 16">
            <a:extLst>
              <a:ext uri="{FF2B5EF4-FFF2-40B4-BE49-F238E27FC236}">
                <a16:creationId xmlns:a16="http://schemas.microsoft.com/office/drawing/2014/main" id="{C2F14466-9821-9FF9-7845-A666D5E12BCD}"/>
              </a:ext>
            </a:extLst>
          </p:cNvPr>
          <p:cNvSpPr/>
          <p:nvPr/>
        </p:nvSpPr>
        <p:spPr>
          <a:xfrm>
            <a:off x="6564720" y="3726911"/>
            <a:ext cx="1554470" cy="398357"/>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409312198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297875"/>
            <a:ext cx="7360200" cy="548700"/>
          </a:xfrm>
        </p:spPr>
        <p:txBody>
          <a:bodyPr/>
          <a:lstStyle/>
          <a:p>
            <a:pPr algn="ctr"/>
            <a:r>
              <a:rPr lang="en-US" sz="3200" b="1" dirty="0">
                <a:solidFill>
                  <a:schemeClr val="bg2">
                    <a:lumMod val="90000"/>
                  </a:schemeClr>
                </a:solidFill>
                <a:latin typeface="Lato" panose="020F0502020204030203" pitchFamily="34" charset="0"/>
                <a:ea typeface="Lato" panose="020F0502020204030203" pitchFamily="34" charset="0"/>
                <a:cs typeface="Lato" panose="020F0502020204030203" pitchFamily="34" charset="0"/>
              </a:rPr>
              <a:t>Security Side of </a:t>
            </a:r>
            <a:r>
              <a:rPr lang="en-US" sz="2800" b="1" dirty="0">
                <a:solidFill>
                  <a:schemeClr val="bg2">
                    <a:lumMod val="90000"/>
                  </a:schemeClr>
                </a:solidFill>
                <a:latin typeface="Lato" panose="020F0502020204030203" pitchFamily="34" charset="0"/>
                <a:ea typeface="Lato" panose="020F0502020204030203" pitchFamily="34" charset="0"/>
                <a:cs typeface="Lato" panose="020F0502020204030203" pitchFamily="34" charset="0"/>
              </a:rPr>
              <a:t>HTU-POS</a:t>
            </a:r>
            <a:endParaRPr lang="en-AE" sz="3200" b="1" dirty="0">
              <a:solidFill>
                <a:schemeClr val="bg2">
                  <a:lumMod val="9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 name="Google Shape;592;p54">
            <a:extLst>
              <a:ext uri="{FF2B5EF4-FFF2-40B4-BE49-F238E27FC236}">
                <a16:creationId xmlns:a16="http://schemas.microsoft.com/office/drawing/2014/main" id="{10849844-B79D-B947-4536-77BB0123355A}"/>
              </a:ext>
            </a:extLst>
          </p:cNvPr>
          <p:cNvPicPr preferRelativeResize="0"/>
          <p:nvPr/>
        </p:nvPicPr>
        <p:blipFill>
          <a:blip r:embed="rId3">
            <a:alphaModFix/>
          </a:blip>
          <a:stretch>
            <a:fillRect/>
          </a:stretch>
        </p:blipFill>
        <p:spPr>
          <a:xfrm>
            <a:off x="27114" y="1471961"/>
            <a:ext cx="3641637" cy="3289606"/>
          </a:xfrm>
          <a:prstGeom prst="rect">
            <a:avLst/>
          </a:prstGeom>
          <a:noFill/>
          <a:ln>
            <a:noFill/>
          </a:ln>
        </p:spPr>
      </p:pic>
      <p:sp>
        <p:nvSpPr>
          <p:cNvPr id="7" name="TextBox 6">
            <a:extLst>
              <a:ext uri="{FF2B5EF4-FFF2-40B4-BE49-F238E27FC236}">
                <a16:creationId xmlns:a16="http://schemas.microsoft.com/office/drawing/2014/main" id="{9AF469D7-3B48-6CA2-AEAA-C4C3824983D5}"/>
              </a:ext>
            </a:extLst>
          </p:cNvPr>
          <p:cNvSpPr txBox="1"/>
          <p:nvPr/>
        </p:nvSpPr>
        <p:spPr>
          <a:xfrm>
            <a:off x="3601843" y="1014762"/>
            <a:ext cx="5307980" cy="3939540"/>
          </a:xfrm>
          <a:prstGeom prst="rect">
            <a:avLst/>
          </a:prstGeom>
          <a:noFill/>
        </p:spPr>
        <p:txBody>
          <a:bodyPr wrap="square" rtlCol="0">
            <a:spAutoFit/>
          </a:bodyPr>
          <a:lstStyle/>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b="1" dirty="0">
                <a:latin typeface="Lato" panose="020F0502020204030203" pitchFamily="34" charset="0"/>
                <a:ea typeface="Lato" panose="020F0502020204030203" pitchFamily="34" charset="0"/>
                <a:cs typeface="Lato" panose="020F0502020204030203" pitchFamily="34" charset="0"/>
              </a:rPr>
              <a:t>Cross-site scripting (XSS): </a:t>
            </a:r>
            <a:r>
              <a:rPr lang="en-US" sz="1200" dirty="0">
                <a:latin typeface="Lato" panose="020F0502020204030203" pitchFamily="34" charset="0"/>
                <a:ea typeface="Lato" panose="020F0502020204030203" pitchFamily="34" charset="0"/>
                <a:cs typeface="Lato" panose="020F0502020204030203" pitchFamily="34" charset="0"/>
              </a:rPr>
              <a:t>is a type of security vulnerability that can be found in some web applications. XSS attacks enable attackers to inject client-side scripts into web pages viewed by other users. A cross-site scripting vulnerability may be used by attackers to bypass access controls.</a:t>
            </a:r>
          </a:p>
          <a:p>
            <a:pPr marL="171450" indent="-171450">
              <a:buFont typeface="Arial" panose="020B0604020202020204" pitchFamily="34" charset="0"/>
              <a:buChar char="•"/>
            </a:pPr>
            <a:r>
              <a:rPr lang="en-US" b="1" dirty="0">
                <a:latin typeface="Lato" panose="020F0502020204030203" pitchFamily="34" charset="0"/>
                <a:ea typeface="Lato" panose="020F0502020204030203" pitchFamily="34" charset="0"/>
                <a:cs typeface="Lato" panose="020F0502020204030203" pitchFamily="34" charset="0"/>
              </a:rPr>
              <a:t>SQL injection attacks:</a:t>
            </a:r>
            <a:r>
              <a:rPr lang="en-US" sz="1200" dirty="0">
                <a:latin typeface="Lato" panose="020F0502020204030203" pitchFamily="34" charset="0"/>
                <a:ea typeface="Lato" panose="020F0502020204030203" pitchFamily="34" charset="0"/>
                <a:cs typeface="Lato" panose="020F0502020204030203" pitchFamily="34" charset="0"/>
              </a:rPr>
              <a:t>  is a code injection technique used to attack data-driven applications, in which malicious SQL statements are inserted into an entry field for execution.</a:t>
            </a:r>
            <a:r>
              <a:rPr lang="en-US" sz="1200" b="1" dirty="0">
                <a:latin typeface="Lato" panose="020F0502020204030203" pitchFamily="34" charset="0"/>
                <a:ea typeface="Lato" panose="020F0502020204030203" pitchFamily="34" charset="0"/>
                <a:cs typeface="Lato" panose="020F0502020204030203" pitchFamily="34" charset="0"/>
              </a:rPr>
              <a:t> Successful SQLi attacks </a:t>
            </a:r>
            <a:r>
              <a:rPr lang="en-US" sz="1200" dirty="0">
                <a:latin typeface="Lato" panose="020F0502020204030203" pitchFamily="34" charset="0"/>
                <a:ea typeface="Lato" panose="020F0502020204030203" pitchFamily="34" charset="0"/>
                <a:cs typeface="Lato" panose="020F0502020204030203" pitchFamily="34" charset="0"/>
              </a:rPr>
              <a:t>allow attackers to modify database information, access sensitive data, execute admin tasks on the database, and recover files from the system. In some cases attackers can issue commands to the underlying database operating system.</a:t>
            </a:r>
          </a:p>
          <a:p>
            <a:pPr marL="171450" indent="-171450">
              <a:buFont typeface="Arial" panose="020B0604020202020204" pitchFamily="34" charset="0"/>
              <a:buChar char="•"/>
            </a:pPr>
            <a:r>
              <a:rPr lang="en-US" b="1" dirty="0">
                <a:latin typeface="Lato" panose="020F0502020204030203" pitchFamily="34" charset="0"/>
                <a:ea typeface="Lato" panose="020F0502020204030203" pitchFamily="34" charset="0"/>
                <a:cs typeface="Lato" panose="020F0502020204030203" pitchFamily="34" charset="0"/>
              </a:rPr>
              <a:t>Passwords are not easy to read:</a:t>
            </a:r>
            <a:r>
              <a:rPr lang="en-US" sz="1200" b="1" dirty="0">
                <a:latin typeface="Lato" panose="020F0502020204030203" pitchFamily="34" charset="0"/>
                <a:ea typeface="Lato" panose="020F0502020204030203" pitchFamily="34" charset="0"/>
                <a:cs typeface="Lato" panose="020F0502020204030203" pitchFamily="34" charset="0"/>
              </a:rPr>
              <a:t> </a:t>
            </a:r>
            <a:r>
              <a:rPr lang="en-US" sz="1200" dirty="0">
                <a:latin typeface="Lato" panose="020F0502020204030203" pitchFamily="34" charset="0"/>
                <a:ea typeface="Lato" panose="020F0502020204030203" pitchFamily="34" charset="0"/>
                <a:cs typeface="Lato" panose="020F0502020204030203" pitchFamily="34" charset="0"/>
              </a:rPr>
              <a:t>All passwords in this web app are hashed and encrypted via the strongest encryption algorithms. Nobody can see your password even admin.</a:t>
            </a:r>
            <a:endParaRPr lang="en-US" sz="1200" b="1" dirty="0">
              <a:latin typeface="Lato" panose="020F0502020204030203" pitchFamily="34" charset="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b="1" dirty="0">
                <a:latin typeface="Lato" panose="020F0502020204030203" pitchFamily="34" charset="0"/>
                <a:ea typeface="Lato" panose="020F0502020204030203" pitchFamily="34" charset="0"/>
                <a:cs typeface="Lato" panose="020F0502020204030203" pitchFamily="34" charset="0"/>
              </a:rPr>
              <a:t>All forms in this web app have both front-end and back-end validation.</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834C6A5D-8258-20AF-628F-B7EF5393414E}"/>
              </a:ext>
            </a:extLst>
          </p:cNvPr>
          <p:cNvSpPr txBox="1"/>
          <p:nvPr/>
        </p:nvSpPr>
        <p:spPr>
          <a:xfrm>
            <a:off x="880946" y="1014762"/>
            <a:ext cx="7694342" cy="738664"/>
          </a:xfrm>
          <a:prstGeom prst="rect">
            <a:avLst/>
          </a:prstGeom>
          <a:noFill/>
        </p:spPr>
        <p:txBody>
          <a:bodyPr wrap="square" rtlCol="0">
            <a:spAutoFit/>
          </a:bodyPr>
          <a:lstStyle/>
          <a:p>
            <a:r>
              <a:rPr lang="en-US" sz="1400" dirty="0">
                <a:latin typeface="Lato" panose="020F0502020204030203" pitchFamily="34" charset="0"/>
                <a:ea typeface="Lato" panose="020F0502020204030203" pitchFamily="34" charset="0"/>
                <a:cs typeface="Lato" panose="020F0502020204030203" pitchFamily="34" charset="0"/>
              </a:rPr>
              <a:t>The POS web application provides businesses with a secure and reliable platform to manage their operations by keeping them protected from various </a:t>
            </a:r>
            <a:r>
              <a:rPr lang="it-IT" sz="1400" b="0" i="0" dirty="0">
                <a:solidFill>
                  <a:srgbClr val="202122"/>
                </a:solidFill>
                <a:effectLst/>
                <a:latin typeface="Lato" panose="020F0502020204030203" pitchFamily="34" charset="0"/>
                <a:ea typeface="Lato" panose="020F0502020204030203" pitchFamily="34" charset="0"/>
                <a:cs typeface="Lato" panose="020F0502020204030203" pitchFamily="34" charset="0"/>
              </a:rPr>
              <a:t>security </a:t>
            </a:r>
            <a:r>
              <a:rPr lang="en-US" sz="1400" dirty="0">
                <a:latin typeface="Lato" panose="020F0502020204030203" pitchFamily="34" charset="0"/>
                <a:ea typeface="Lato" panose="020F0502020204030203" pitchFamily="34" charset="0"/>
                <a:cs typeface="Lato" panose="020F0502020204030203" pitchFamily="34" charset="0"/>
              </a:rPr>
              <a:t>vulnerabilities.</a:t>
            </a:r>
          </a:p>
          <a:p>
            <a:endParaRPr lang="en-AE" dirty="0"/>
          </a:p>
        </p:txBody>
      </p:sp>
    </p:spTree>
    <p:extLst>
      <p:ext uri="{BB962C8B-B14F-4D97-AF65-F5344CB8AC3E}">
        <p14:creationId xmlns:p14="http://schemas.microsoft.com/office/powerpoint/2010/main" val="104615690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264422"/>
            <a:ext cx="7360200" cy="548700"/>
          </a:xfrm>
        </p:spPr>
        <p:txBody>
          <a:bodyPr/>
          <a:lstStyle/>
          <a:p>
            <a:pPr algn="ctr"/>
            <a:r>
              <a:rPr lang="en-US" sz="3400" b="1" dirty="0">
                <a:solidFill>
                  <a:schemeClr val="bg2">
                    <a:lumMod val="90000"/>
                  </a:schemeClr>
                </a:solidFill>
                <a:latin typeface="Lato" panose="020F0502020204030203" pitchFamily="34" charset="0"/>
                <a:ea typeface="Lato" panose="020F0502020204030203" pitchFamily="34" charset="0"/>
                <a:cs typeface="Lato" panose="020F0502020204030203" pitchFamily="34" charset="0"/>
              </a:rPr>
              <a:t>Conclusion</a:t>
            </a:r>
            <a:endParaRPr lang="en-AE" sz="3400" b="1" dirty="0">
              <a:solidFill>
                <a:schemeClr val="bg2">
                  <a:lumMod val="9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4" name="Google Shape;809;p62">
            <a:extLst>
              <a:ext uri="{FF2B5EF4-FFF2-40B4-BE49-F238E27FC236}">
                <a16:creationId xmlns:a16="http://schemas.microsoft.com/office/drawing/2014/main" id="{36F64C4E-D976-6E34-13A7-5972650B7169}"/>
              </a:ext>
            </a:extLst>
          </p:cNvPr>
          <p:cNvPicPr preferRelativeResize="0"/>
          <p:nvPr/>
        </p:nvPicPr>
        <p:blipFill rotWithShape="1">
          <a:blip r:embed="rId3">
            <a:alphaModFix/>
          </a:blip>
          <a:srcRect l="-7096" t="8892" r="5284" b="11641"/>
          <a:stretch/>
        </p:blipFill>
        <p:spPr>
          <a:xfrm>
            <a:off x="-122508" y="1801111"/>
            <a:ext cx="3565374" cy="2980426"/>
          </a:xfrm>
          <a:prstGeom prst="rect">
            <a:avLst/>
          </a:prstGeom>
          <a:noFill/>
          <a:ln>
            <a:noFill/>
          </a:ln>
        </p:spPr>
      </p:pic>
      <p:sp>
        <p:nvSpPr>
          <p:cNvPr id="5" name="TextBox 4">
            <a:extLst>
              <a:ext uri="{FF2B5EF4-FFF2-40B4-BE49-F238E27FC236}">
                <a16:creationId xmlns:a16="http://schemas.microsoft.com/office/drawing/2014/main" id="{8E79AAFB-068B-BAD3-8001-CB2911D189F2}"/>
              </a:ext>
            </a:extLst>
          </p:cNvPr>
          <p:cNvSpPr txBox="1"/>
          <p:nvPr/>
        </p:nvSpPr>
        <p:spPr>
          <a:xfrm>
            <a:off x="3824870" y="1237785"/>
            <a:ext cx="4817327" cy="3747180"/>
          </a:xfrm>
          <a:prstGeom prst="rect">
            <a:avLst/>
          </a:prstGeom>
          <a:noFill/>
        </p:spPr>
        <p:txBody>
          <a:bodyPr wrap="square" rtlCol="0">
            <a:spAutoFit/>
          </a:bodyPr>
          <a:lstStyle/>
          <a:p>
            <a:pPr>
              <a:lnSpc>
                <a:spcPct val="150000"/>
              </a:lnSpc>
              <a:spcAft>
                <a:spcPts val="600"/>
              </a:spcAft>
            </a:pPr>
            <a:r>
              <a:rPr lang="en-US" sz="1300" dirty="0">
                <a:latin typeface="Lato" panose="020F0502020204030203" pitchFamily="34" charset="0"/>
                <a:ea typeface="Lato" panose="020F0502020204030203" pitchFamily="34" charset="0"/>
                <a:cs typeface="Lato" panose="020F0502020204030203" pitchFamily="34" charset="0"/>
              </a:rPr>
              <a:t>POS web applications provide businesses with a comprehensive suite of features to help streamline and simplify their operations. They provide businesses with the ability to automate mundane tasks, track customer data, and manage inventory. Additionally, POS web application provide businesses with valuable insights into customer behavior and sales trends.</a:t>
            </a:r>
          </a:p>
          <a:p>
            <a:pPr>
              <a:lnSpc>
                <a:spcPct val="150000"/>
              </a:lnSpc>
              <a:spcAft>
                <a:spcPts val="600"/>
              </a:spcAft>
            </a:pPr>
            <a:r>
              <a:rPr lang="en-US" sz="1300" dirty="0">
                <a:latin typeface="Lato" panose="020F0502020204030203" pitchFamily="34" charset="0"/>
                <a:ea typeface="Lato" panose="020F0502020204030203" pitchFamily="34" charset="0"/>
                <a:cs typeface="Lato" panose="020F0502020204030203" pitchFamily="34" charset="0"/>
              </a:rPr>
              <a:t>POS web application also provide businesses with the ability to customize the software to meet their specific needs. By using a POS web application, businesses can increase their efficiency and profitability.</a:t>
            </a:r>
          </a:p>
          <a:p>
            <a:pPr>
              <a:spcAft>
                <a:spcPts val="600"/>
              </a:spcAft>
            </a:pPr>
            <a:endParaRPr lang="en-AE" sz="13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3107700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46"/>
          <p:cNvPicPr preferRelativeResize="0"/>
          <p:nvPr/>
        </p:nvPicPr>
        <p:blipFill rotWithShape="1">
          <a:blip r:embed="rId3">
            <a:alphaModFix/>
          </a:blip>
          <a:srcRect l="8039" t="10491" r="4769" b="4762"/>
          <a:stretch/>
        </p:blipFill>
        <p:spPr>
          <a:xfrm>
            <a:off x="68546" y="1209200"/>
            <a:ext cx="3950400" cy="3839400"/>
          </a:xfrm>
          <a:prstGeom prst="ellipse">
            <a:avLst/>
          </a:prstGeom>
          <a:noFill/>
          <a:ln>
            <a:noFill/>
          </a:ln>
        </p:spPr>
      </p:pic>
      <p:sp>
        <p:nvSpPr>
          <p:cNvPr id="497" name="Google Shape;497;p46"/>
          <p:cNvSpPr txBox="1">
            <a:spLocks noGrp="1"/>
          </p:cNvSpPr>
          <p:nvPr>
            <p:ph type="title"/>
          </p:nvPr>
        </p:nvSpPr>
        <p:spPr>
          <a:xfrm>
            <a:off x="716250" y="445578"/>
            <a:ext cx="6928558"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498" name="Google Shape;498;p46"/>
          <p:cNvSpPr txBox="1">
            <a:spLocks noGrp="1"/>
          </p:cNvSpPr>
          <p:nvPr>
            <p:ph type="subTitle" idx="1"/>
          </p:nvPr>
        </p:nvSpPr>
        <p:spPr>
          <a:xfrm>
            <a:off x="3893557" y="1360967"/>
            <a:ext cx="4070229" cy="3086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600"/>
              </a:spcAft>
              <a:buNone/>
            </a:pPr>
            <a:r>
              <a:rPr lang="en-US" dirty="0"/>
              <a:t>HTU established a store inside King Abdullah Business Park. The IMU in HTU recruited me to build a Point of Sale (POS) web application to handle the store sales transactions and stock. There are many employees with a different role that will work on the POS. The admin of the POS system wants to see a quick information of the total sales and transactions in addition to the stock of each item.</a:t>
            </a:r>
            <a:endParaRPr dirty="0"/>
          </a:p>
        </p:txBody>
      </p:sp>
    </p:spTree>
    <p:extLst>
      <p:ext uri="{BB962C8B-B14F-4D97-AF65-F5344CB8AC3E}">
        <p14:creationId xmlns:p14="http://schemas.microsoft.com/office/powerpoint/2010/main" val="246318646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7" name="Google Shape;1297;p79"/>
          <p:cNvGrpSpPr/>
          <p:nvPr/>
        </p:nvGrpSpPr>
        <p:grpSpPr>
          <a:xfrm>
            <a:off x="-69425" y="-98462"/>
            <a:ext cx="1064775" cy="1144725"/>
            <a:chOff x="499875" y="1396550"/>
            <a:chExt cx="1064775" cy="1144725"/>
          </a:xfrm>
        </p:grpSpPr>
        <p:sp>
          <p:nvSpPr>
            <p:cNvPr id="1298" name="Google Shape;1298;p79"/>
            <p:cNvSpPr/>
            <p:nvPr/>
          </p:nvSpPr>
          <p:spPr>
            <a:xfrm>
              <a:off x="499875" y="1404500"/>
              <a:ext cx="628800" cy="1136775"/>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9"/>
            <p:cNvSpPr/>
            <p:nvPr/>
          </p:nvSpPr>
          <p:spPr>
            <a:xfrm>
              <a:off x="1015450" y="1396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9"/>
          <p:cNvGrpSpPr/>
          <p:nvPr/>
        </p:nvGrpSpPr>
        <p:grpSpPr>
          <a:xfrm rot="-5400000">
            <a:off x="6731907" y="3058864"/>
            <a:ext cx="900907" cy="3335276"/>
            <a:chOff x="2810675" y="1400175"/>
            <a:chExt cx="1201850" cy="2625375"/>
          </a:xfrm>
        </p:grpSpPr>
        <p:sp>
          <p:nvSpPr>
            <p:cNvPr id="1301" name="Google Shape;1301;p79"/>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9"/>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79"/>
          <p:cNvSpPr/>
          <p:nvPr/>
        </p:nvSpPr>
        <p:spPr>
          <a:xfrm rot="6972383">
            <a:off x="8623461" y="4647493"/>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1132;p77">
            <a:extLst>
              <a:ext uri="{FF2B5EF4-FFF2-40B4-BE49-F238E27FC236}">
                <a16:creationId xmlns:a16="http://schemas.microsoft.com/office/drawing/2014/main" id="{24E9D13D-FB35-0EFD-66CB-F23019469746}"/>
              </a:ext>
            </a:extLst>
          </p:cNvPr>
          <p:cNvPicPr preferRelativeResize="0"/>
          <p:nvPr/>
        </p:nvPicPr>
        <p:blipFill rotWithShape="1">
          <a:blip r:embed="rId3">
            <a:alphaModFix/>
          </a:blip>
          <a:srcRect l="3817" t="13431" r="2846" b="2464"/>
          <a:stretch/>
        </p:blipFill>
        <p:spPr>
          <a:xfrm>
            <a:off x="150634" y="1291628"/>
            <a:ext cx="3896100" cy="3511200"/>
          </a:xfrm>
          <a:prstGeom prst="ellipse">
            <a:avLst/>
          </a:prstGeom>
          <a:noFill/>
          <a:ln>
            <a:noFill/>
          </a:ln>
        </p:spPr>
      </p:pic>
      <p:sp>
        <p:nvSpPr>
          <p:cNvPr id="9" name="Google Shape;1133;p77">
            <a:extLst>
              <a:ext uri="{FF2B5EF4-FFF2-40B4-BE49-F238E27FC236}">
                <a16:creationId xmlns:a16="http://schemas.microsoft.com/office/drawing/2014/main" id="{A2363529-9DC3-9B90-967E-AF6E80FA5285}"/>
              </a:ext>
            </a:extLst>
          </p:cNvPr>
          <p:cNvSpPr txBox="1">
            <a:spLocks/>
          </p:cNvSpPr>
          <p:nvPr/>
        </p:nvSpPr>
        <p:spPr>
          <a:xfrm flipH="1">
            <a:off x="4772349" y="980250"/>
            <a:ext cx="3413700" cy="159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3000" b="0" i="0" u="none" strike="noStrike" cap="none">
                <a:solidFill>
                  <a:schemeClr val="dk1"/>
                </a:solidFill>
                <a:latin typeface="Palanquin SemiBold"/>
                <a:ea typeface="Palanquin SemiBold"/>
                <a:cs typeface="Palanquin SemiBold"/>
                <a:sym typeface="Palanquin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9pPr>
          </a:lstStyle>
          <a:p>
            <a:pPr algn="ctr"/>
            <a:r>
              <a:rPr lang="en-US" sz="4400" dirty="0"/>
              <a:t>Thank You!</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49"/>
          <p:cNvPicPr preferRelativeResize="0"/>
          <p:nvPr/>
        </p:nvPicPr>
        <p:blipFill rotWithShape="1">
          <a:blip r:embed="rId3">
            <a:alphaModFix/>
          </a:blip>
          <a:srcRect l="7733" t="7880" r="6237" b="8015"/>
          <a:stretch/>
        </p:blipFill>
        <p:spPr>
          <a:xfrm>
            <a:off x="35761" y="1707305"/>
            <a:ext cx="3318350" cy="3243874"/>
          </a:xfrm>
          <a:prstGeom prst="rect">
            <a:avLst/>
          </a:prstGeom>
          <a:noFill/>
          <a:ln>
            <a:noFill/>
          </a:ln>
        </p:spPr>
      </p:pic>
      <p:sp>
        <p:nvSpPr>
          <p:cNvPr id="529" name="Google Shape;529;p49"/>
          <p:cNvSpPr txBox="1">
            <a:spLocks noGrp="1"/>
          </p:cNvSpPr>
          <p:nvPr>
            <p:ph type="title"/>
          </p:nvPr>
        </p:nvSpPr>
        <p:spPr>
          <a:xfrm>
            <a:off x="716250" y="539496"/>
            <a:ext cx="697109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POS system</a:t>
            </a:r>
            <a:endParaRPr dirty="0"/>
          </a:p>
        </p:txBody>
      </p:sp>
      <p:sp>
        <p:nvSpPr>
          <p:cNvPr id="4" name="TextBox 3">
            <a:extLst>
              <a:ext uri="{FF2B5EF4-FFF2-40B4-BE49-F238E27FC236}">
                <a16:creationId xmlns:a16="http://schemas.microsoft.com/office/drawing/2014/main" id="{B509496F-A1C8-F7BB-3876-440B0DF3E3F7}"/>
              </a:ext>
            </a:extLst>
          </p:cNvPr>
          <p:cNvSpPr txBox="1"/>
          <p:nvPr/>
        </p:nvSpPr>
        <p:spPr>
          <a:xfrm>
            <a:off x="3354111" y="1520456"/>
            <a:ext cx="5672931" cy="3154710"/>
          </a:xfrm>
          <a:prstGeom prst="rect">
            <a:avLst/>
          </a:prstGeom>
          <a:noFill/>
        </p:spPr>
        <p:txBody>
          <a:bodyPr wrap="square" rtlCol="0">
            <a:spAutoFit/>
          </a:bodyPr>
          <a:lstStyle/>
          <a:p>
            <a:r>
              <a:rPr lang="en-US" sz="1200" dirty="0">
                <a:latin typeface="Lato" panose="020F0502020204030203" pitchFamily="34" charset="0"/>
                <a:ea typeface="Lato" panose="020F0502020204030203" pitchFamily="34" charset="0"/>
                <a:cs typeface="Lato" panose="020F0502020204030203" pitchFamily="34" charset="0"/>
              </a:rPr>
              <a:t>Before presenting the solution or before talking about the proposed system, we must have a look at what the POS system is, its uses and advantages.</a:t>
            </a:r>
          </a:p>
          <a:p>
            <a:endParaRPr lang="en-US" sz="1100" dirty="0">
              <a:latin typeface="Lato" panose="020F0502020204030203" pitchFamily="34" charset="0"/>
              <a:ea typeface="Lato" panose="020F0502020204030203" pitchFamily="34" charset="0"/>
              <a:cs typeface="Lato" panose="020F0502020204030203" pitchFamily="34" charset="0"/>
            </a:endParaRPr>
          </a:p>
          <a:p>
            <a:pPr>
              <a:spcAft>
                <a:spcPts val="600"/>
              </a:spcAft>
            </a:pPr>
            <a:r>
              <a:rPr lang="en-US" dirty="0">
                <a:latin typeface="Lato" panose="020F0502020204030203" pitchFamily="34" charset="0"/>
                <a:ea typeface="Lato" panose="020F0502020204030203" pitchFamily="34" charset="0"/>
                <a:cs typeface="Lato" panose="020F0502020204030203" pitchFamily="34" charset="0"/>
              </a:rPr>
              <a:t>A point of sale, refers to the ‘point’ where a customer makes a purchase and the payment is processed. </a:t>
            </a:r>
          </a:p>
          <a:p>
            <a:pPr>
              <a:spcAft>
                <a:spcPts val="600"/>
              </a:spcAft>
            </a:pPr>
            <a:r>
              <a:rPr lang="en-US" dirty="0">
                <a:latin typeface="Lato" panose="020F0502020204030203" pitchFamily="34" charset="0"/>
                <a:ea typeface="Lato" panose="020F0502020204030203" pitchFamily="34" charset="0"/>
                <a:cs typeface="Lato" panose="020F0502020204030203" pitchFamily="34" charset="0"/>
              </a:rPr>
              <a:t>In the past, a 'POS system' used to refer to the cash register at a store. Today, modern POS systems are entirely digital, which means you can check your business wherever you are. </a:t>
            </a:r>
          </a:p>
          <a:p>
            <a:pPr>
              <a:spcAft>
                <a:spcPts val="600"/>
              </a:spcAft>
            </a:pPr>
            <a:r>
              <a:rPr lang="en-US" dirty="0">
                <a:latin typeface="Lato" panose="020F0502020204030203" pitchFamily="34" charset="0"/>
                <a:ea typeface="Lato" panose="020F0502020204030203" pitchFamily="34" charset="0"/>
                <a:cs typeface="Lato" panose="020F0502020204030203" pitchFamily="34" charset="0"/>
              </a:rPr>
              <a:t>Process sales and service transactions should be done properly, old systems (Cash register system) have many disadvantages like errors in recording, the calculation is less precise, and the speed in service is low. And since we are in technology era (time) we have to find a modern, economic, effective, accurate, fast, convenient solution, Which is the –HTU-POS web application- my project today.</a:t>
            </a:r>
            <a:endParaRPr lang="en-AE" sz="11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9343417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2"/>
        <p:cNvGrpSpPr/>
        <p:nvPr/>
      </p:nvGrpSpPr>
      <p:grpSpPr>
        <a:xfrm>
          <a:off x="0" y="0"/>
          <a:ext cx="0" cy="0"/>
          <a:chOff x="0" y="0"/>
          <a:chExt cx="0" cy="0"/>
        </a:xfrm>
      </p:grpSpPr>
      <p:sp>
        <p:nvSpPr>
          <p:cNvPr id="703" name="Google Shape;703;p59"/>
          <p:cNvSpPr txBox="1">
            <a:spLocks noGrp="1"/>
          </p:cNvSpPr>
          <p:nvPr>
            <p:ph type="body" idx="1"/>
          </p:nvPr>
        </p:nvSpPr>
        <p:spPr>
          <a:xfrm>
            <a:off x="4221122" y="1318437"/>
            <a:ext cx="4401879" cy="1903228"/>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dirty="0"/>
              <a:t>Here comes the role of our web Application HTU-POS</a:t>
            </a:r>
            <a:endParaRPr dirty="0"/>
          </a:p>
        </p:txBody>
      </p:sp>
    </p:spTree>
    <p:extLst>
      <p:ext uri="{BB962C8B-B14F-4D97-AF65-F5344CB8AC3E}">
        <p14:creationId xmlns:p14="http://schemas.microsoft.com/office/powerpoint/2010/main" val="111196860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48"/>
          <p:cNvSpPr txBox="1">
            <a:spLocks noGrp="1"/>
          </p:cNvSpPr>
          <p:nvPr>
            <p:ph type="title"/>
          </p:nvPr>
        </p:nvSpPr>
        <p:spPr>
          <a:xfrm>
            <a:off x="1198900" y="227035"/>
            <a:ext cx="5584672" cy="694200"/>
          </a:xfrm>
          <a:prstGeom prst="rect">
            <a:avLst/>
          </a:prstGeom>
        </p:spPr>
        <p:txBody>
          <a:bodyPr spcFirstLastPara="1" wrap="square" lIns="114300" tIns="91425" rIns="91425" bIns="91425" anchor="t" anchorCtr="0">
            <a:noAutofit/>
          </a:bodyPr>
          <a:lstStyle/>
          <a:p>
            <a:pPr marL="0" lvl="0" indent="0" algn="ctr" rtl="0">
              <a:spcBef>
                <a:spcPts val="0"/>
              </a:spcBef>
              <a:spcAft>
                <a:spcPts val="0"/>
              </a:spcAft>
              <a:buNone/>
            </a:pPr>
            <a:r>
              <a:rPr lang="en-US" dirty="0"/>
              <a:t>Project Goals</a:t>
            </a:r>
            <a:endParaRPr dirty="0"/>
          </a:p>
        </p:txBody>
      </p:sp>
      <p:sp>
        <p:nvSpPr>
          <p:cNvPr id="4" name="TextBox 3">
            <a:extLst>
              <a:ext uri="{FF2B5EF4-FFF2-40B4-BE49-F238E27FC236}">
                <a16:creationId xmlns:a16="http://schemas.microsoft.com/office/drawing/2014/main" id="{BCBB0325-630F-0CD2-3309-C36862B6EF63}"/>
              </a:ext>
            </a:extLst>
          </p:cNvPr>
          <p:cNvSpPr txBox="1"/>
          <p:nvPr/>
        </p:nvSpPr>
        <p:spPr>
          <a:xfrm>
            <a:off x="4114799" y="1052629"/>
            <a:ext cx="4497572" cy="4172937"/>
          </a:xfrm>
          <a:prstGeom prst="rect">
            <a:avLst/>
          </a:prstGeom>
          <a:noFill/>
        </p:spPr>
        <p:txBody>
          <a:bodyPr wrap="square" rtlCol="0">
            <a:spAutoFit/>
          </a:bodyPr>
          <a:lstStyle/>
          <a:p>
            <a:pPr marL="342900" lvl="0" indent="-342900" rtl="0">
              <a:lnSpc>
                <a:spcPct val="150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Arial" panose="020B0604020202020204" pitchFamily="34" charset="0"/>
              </a:rPr>
              <a:t>Help business owners on making business decisions by keep them able to access the system even once they are at home or traveling. No matter where you are, you’ll always have the information you need to.</a:t>
            </a:r>
            <a:r>
              <a:rPr lang="en-US" i="1" dirty="0">
                <a:effectLst/>
                <a:latin typeface="Times New Roman" panose="02020603050405020304" pitchFamily="18" charset="0"/>
                <a:ea typeface="Calibri" panose="020F0502020204030204" pitchFamily="34" charset="0"/>
                <a:cs typeface="Arial" panose="020B0604020202020204" pitchFamily="34" charset="0"/>
              </a:rPr>
              <a:t> </a:t>
            </a:r>
            <a:r>
              <a:rPr lang="en-US" sz="1100" i="1" dirty="0">
                <a:effectLst/>
                <a:latin typeface="Times New Roman" panose="02020603050405020304" pitchFamily="18" charset="0"/>
                <a:ea typeface="Calibri" panose="020F0502020204030204" pitchFamily="34" charset="0"/>
                <a:cs typeface="Arial" panose="020B0604020202020204" pitchFamily="34" charset="0"/>
              </a:rPr>
              <a:t>And I achieved that by deploy the system (Project) on a live server.</a:t>
            </a:r>
            <a:endParaRPr lang="en-AE"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50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Arial" panose="020B0604020202020204" pitchFamily="34" charset="0"/>
              </a:rPr>
              <a:t>To provide a user friendly interface which allows any user, regardless of his level of knowledge of technology, to understand the </a:t>
            </a:r>
            <a:r>
              <a:rPr lang="en-US" dirty="0">
                <a:latin typeface="Times New Roman" panose="02020603050405020304" pitchFamily="18" charset="0"/>
                <a:ea typeface="Calibri" panose="020F0502020204030204" pitchFamily="34" charset="0"/>
                <a:cs typeface="Arial" panose="020B0604020202020204" pitchFamily="34" charset="0"/>
              </a:rPr>
              <a:t>web </a:t>
            </a:r>
            <a:r>
              <a:rPr lang="en-US" dirty="0">
                <a:effectLst/>
                <a:latin typeface="Times New Roman" panose="02020603050405020304" pitchFamily="18" charset="0"/>
                <a:ea typeface="Calibri" panose="020F0502020204030204" pitchFamily="34" charset="0"/>
                <a:cs typeface="Arial" panose="020B0604020202020204" pitchFamily="34" charset="0"/>
              </a:rPr>
              <a:t>application without facing difficulties.</a:t>
            </a:r>
          </a:p>
          <a:p>
            <a:pPr marL="342900" lvl="0" indent="-342900">
              <a:lnSpc>
                <a:spcPct val="150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Arial" panose="020B0604020202020204" pitchFamily="34" charset="0"/>
              </a:rPr>
              <a:t>Provide Stocks Processes (Add/delete/update) and selling functionalities in a simple, organized, and Secure steps.</a:t>
            </a:r>
            <a:endParaRPr lang="en-AE" dirty="0">
              <a:effectLst/>
              <a:latin typeface="Calibri" panose="020F0502020204030204" pitchFamily="34" charset="0"/>
              <a:ea typeface="Calibri" panose="020F0502020204030204" pitchFamily="34" charset="0"/>
              <a:cs typeface="Arial" panose="020B0604020202020204" pitchFamily="34" charset="0"/>
            </a:endParaRPr>
          </a:p>
          <a:p>
            <a:endParaRPr lang="en-AE" sz="1100" dirty="0"/>
          </a:p>
        </p:txBody>
      </p:sp>
      <p:pic>
        <p:nvPicPr>
          <p:cNvPr id="6" name="Google Shape;689;p57">
            <a:extLst>
              <a:ext uri="{FF2B5EF4-FFF2-40B4-BE49-F238E27FC236}">
                <a16:creationId xmlns:a16="http://schemas.microsoft.com/office/drawing/2014/main" id="{60DDA4A8-7F00-1A89-DB0D-37AB3591D142}"/>
              </a:ext>
            </a:extLst>
          </p:cNvPr>
          <p:cNvPicPr preferRelativeResize="0"/>
          <p:nvPr/>
        </p:nvPicPr>
        <p:blipFill rotWithShape="1">
          <a:blip r:embed="rId3">
            <a:alphaModFix/>
          </a:blip>
          <a:srcRect l="3879" t="12724" r="4620" b="12732"/>
          <a:stretch/>
        </p:blipFill>
        <p:spPr>
          <a:xfrm>
            <a:off x="19252" y="2066837"/>
            <a:ext cx="3579176" cy="2915800"/>
          </a:xfrm>
          <a:prstGeom prst="rect">
            <a:avLst/>
          </a:prstGeom>
          <a:noFill/>
          <a:ln>
            <a:noFill/>
          </a:ln>
        </p:spPr>
      </p:pic>
    </p:spTree>
    <p:extLst>
      <p:ext uri="{BB962C8B-B14F-4D97-AF65-F5344CB8AC3E}">
        <p14:creationId xmlns:p14="http://schemas.microsoft.com/office/powerpoint/2010/main" val="131540254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48"/>
          <p:cNvPicPr preferRelativeResize="0"/>
          <p:nvPr/>
        </p:nvPicPr>
        <p:blipFill rotWithShape="1">
          <a:blip r:embed="rId3">
            <a:alphaModFix/>
          </a:blip>
          <a:srcRect l="-21934" t="2276" r="-27991"/>
          <a:stretch/>
        </p:blipFill>
        <p:spPr>
          <a:xfrm>
            <a:off x="-727337" y="1759309"/>
            <a:ext cx="4989900" cy="3252900"/>
          </a:xfrm>
          <a:prstGeom prst="rect">
            <a:avLst/>
          </a:prstGeom>
          <a:noFill/>
          <a:ln>
            <a:noFill/>
          </a:ln>
        </p:spPr>
      </p:pic>
      <p:sp>
        <p:nvSpPr>
          <p:cNvPr id="522" name="Google Shape;522;p48"/>
          <p:cNvSpPr txBox="1">
            <a:spLocks noGrp="1"/>
          </p:cNvSpPr>
          <p:nvPr>
            <p:ph type="title"/>
          </p:nvPr>
        </p:nvSpPr>
        <p:spPr>
          <a:xfrm>
            <a:off x="1180215" y="227035"/>
            <a:ext cx="6422064" cy="712340"/>
          </a:xfrm>
          <a:prstGeom prst="rect">
            <a:avLst/>
          </a:prstGeom>
        </p:spPr>
        <p:txBody>
          <a:bodyPr spcFirstLastPara="1" wrap="square" lIns="114300" tIns="91425" rIns="91425" bIns="91425" anchor="t" anchorCtr="0">
            <a:noAutofit/>
          </a:bodyPr>
          <a:lstStyle/>
          <a:p>
            <a:pPr marL="0" lvl="0" indent="0" rtl="0">
              <a:spcBef>
                <a:spcPts val="0"/>
              </a:spcBef>
              <a:spcAft>
                <a:spcPts val="0"/>
              </a:spcAft>
              <a:buNone/>
            </a:pPr>
            <a:r>
              <a:rPr lang="en-US" dirty="0"/>
              <a:t>Requirements Analysis</a:t>
            </a:r>
            <a:endParaRPr dirty="0"/>
          </a:p>
        </p:txBody>
      </p:sp>
      <p:sp>
        <p:nvSpPr>
          <p:cNvPr id="2" name="TextBox 1">
            <a:extLst>
              <a:ext uri="{FF2B5EF4-FFF2-40B4-BE49-F238E27FC236}">
                <a16:creationId xmlns:a16="http://schemas.microsoft.com/office/drawing/2014/main" id="{279396A3-BF71-93AE-441E-8DB6D3916C2F}"/>
              </a:ext>
            </a:extLst>
          </p:cNvPr>
          <p:cNvSpPr txBox="1"/>
          <p:nvPr/>
        </p:nvSpPr>
        <p:spPr>
          <a:xfrm>
            <a:off x="3859617" y="1556344"/>
            <a:ext cx="4890977" cy="2314544"/>
          </a:xfrm>
          <a:prstGeom prst="rect">
            <a:avLst/>
          </a:prstGeom>
          <a:noFill/>
        </p:spPr>
        <p:txBody>
          <a:bodyPr wrap="square" rtlCol="0">
            <a:spAutoFit/>
          </a:bodyPr>
          <a:lstStyle/>
          <a:p>
            <a:pPr>
              <a:lnSpc>
                <a:spcPct val="150000"/>
              </a:lnSpc>
            </a:pPr>
            <a:r>
              <a:rPr lang="en-US" dirty="0"/>
              <a:t>There will be five main pages (views) with different sub pages in this system:</a:t>
            </a:r>
          </a:p>
          <a:p>
            <a:pPr>
              <a:lnSpc>
                <a:spcPct val="150000"/>
              </a:lnSpc>
            </a:pPr>
            <a:r>
              <a:rPr lang="en-US" dirty="0"/>
              <a:t>1- Admin informative dashboard.</a:t>
            </a:r>
          </a:p>
          <a:p>
            <a:pPr>
              <a:lnSpc>
                <a:spcPct val="150000"/>
              </a:lnSpc>
            </a:pPr>
            <a:r>
              <a:rPr lang="en-US" dirty="0"/>
              <a:t>2- Users management page.</a:t>
            </a:r>
          </a:p>
          <a:p>
            <a:pPr>
              <a:lnSpc>
                <a:spcPct val="150000"/>
              </a:lnSpc>
            </a:pPr>
            <a:r>
              <a:rPr lang="en-US" dirty="0"/>
              <a:t>3- Selling dashboard.</a:t>
            </a:r>
          </a:p>
          <a:p>
            <a:pPr>
              <a:lnSpc>
                <a:spcPct val="150000"/>
              </a:lnSpc>
            </a:pPr>
            <a:r>
              <a:rPr lang="en-US" dirty="0"/>
              <a:t>4- Stocks management page.</a:t>
            </a:r>
          </a:p>
          <a:p>
            <a:pPr>
              <a:lnSpc>
                <a:spcPct val="150000"/>
              </a:lnSpc>
            </a:pPr>
            <a:r>
              <a:rPr lang="en-US" dirty="0"/>
              <a:t>5- Transactions management page.</a:t>
            </a:r>
          </a:p>
        </p:txBody>
      </p:sp>
    </p:spTree>
    <p:extLst>
      <p:ext uri="{BB962C8B-B14F-4D97-AF65-F5344CB8AC3E}">
        <p14:creationId xmlns:p14="http://schemas.microsoft.com/office/powerpoint/2010/main" val="36101639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48"/>
          <p:cNvPicPr preferRelativeResize="0"/>
          <p:nvPr/>
        </p:nvPicPr>
        <p:blipFill rotWithShape="1">
          <a:blip r:embed="rId3">
            <a:alphaModFix/>
          </a:blip>
          <a:srcRect l="-21934" t="2276" r="-27991"/>
          <a:stretch/>
        </p:blipFill>
        <p:spPr>
          <a:xfrm>
            <a:off x="-727338" y="1759297"/>
            <a:ext cx="4989900" cy="3252900"/>
          </a:xfrm>
          <a:prstGeom prst="rect">
            <a:avLst/>
          </a:prstGeom>
          <a:noFill/>
          <a:ln>
            <a:noFill/>
          </a:ln>
        </p:spPr>
      </p:pic>
      <p:sp>
        <p:nvSpPr>
          <p:cNvPr id="522" name="Google Shape;522;p48"/>
          <p:cNvSpPr txBox="1">
            <a:spLocks noGrp="1"/>
          </p:cNvSpPr>
          <p:nvPr>
            <p:ph type="title"/>
          </p:nvPr>
        </p:nvSpPr>
        <p:spPr>
          <a:xfrm>
            <a:off x="1180215" y="227035"/>
            <a:ext cx="6422064" cy="712340"/>
          </a:xfrm>
          <a:prstGeom prst="rect">
            <a:avLst/>
          </a:prstGeom>
        </p:spPr>
        <p:txBody>
          <a:bodyPr spcFirstLastPara="1" wrap="square" lIns="114300" tIns="91425" rIns="91425" bIns="91425" anchor="t" anchorCtr="0">
            <a:noAutofit/>
          </a:bodyPr>
          <a:lstStyle/>
          <a:p>
            <a:pPr marL="0" lvl="0" indent="0" rtl="0">
              <a:spcBef>
                <a:spcPts val="0"/>
              </a:spcBef>
              <a:spcAft>
                <a:spcPts val="0"/>
              </a:spcAft>
              <a:buNone/>
            </a:pPr>
            <a:r>
              <a:rPr lang="en-US" dirty="0"/>
              <a:t>Requirements Analysis</a:t>
            </a:r>
            <a:endParaRPr dirty="0"/>
          </a:p>
        </p:txBody>
      </p:sp>
      <p:sp>
        <p:nvSpPr>
          <p:cNvPr id="2" name="TextBox 1">
            <a:extLst>
              <a:ext uri="{FF2B5EF4-FFF2-40B4-BE49-F238E27FC236}">
                <a16:creationId xmlns:a16="http://schemas.microsoft.com/office/drawing/2014/main" id="{279396A3-BF71-93AE-441E-8DB6D3916C2F}"/>
              </a:ext>
            </a:extLst>
          </p:cNvPr>
          <p:cNvSpPr txBox="1"/>
          <p:nvPr/>
        </p:nvSpPr>
        <p:spPr>
          <a:xfrm>
            <a:off x="3965946" y="1641393"/>
            <a:ext cx="4890977" cy="2637710"/>
          </a:xfrm>
          <a:prstGeom prst="rect">
            <a:avLst/>
          </a:prstGeom>
          <a:noFill/>
        </p:spPr>
        <p:txBody>
          <a:bodyPr wrap="square" rtlCol="0">
            <a:spAutoFit/>
          </a:bodyPr>
          <a:lstStyle/>
          <a:p>
            <a:pPr marR="0" algn="l" rtl="0">
              <a:lnSpc>
                <a:spcPct val="150000"/>
              </a:lnSpc>
              <a:spcBef>
                <a:spcPts val="0"/>
              </a:spcBef>
              <a:spcAft>
                <a:spcPts val="0"/>
              </a:spcAft>
            </a:pPr>
            <a:r>
              <a:rPr lang="en-US" dirty="0">
                <a:latin typeface="Arial" panose="020B0604020202020204" pitchFamily="34" charset="0"/>
                <a:ea typeface="Arial" panose="020B0604020202020204" pitchFamily="34" charset="0"/>
                <a:cs typeface="Arial" panose="020B0604020202020204" pitchFamily="34" charset="0"/>
              </a:rPr>
              <a:t>Also, </a:t>
            </a:r>
            <a:r>
              <a:rPr lang="en-US"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There will be four main system users with different privileges to access these pages:</a:t>
            </a:r>
            <a:endParaRPr lang="en-AE" dirty="0">
              <a:effectLst/>
            </a:endParaRPr>
          </a:p>
          <a:p>
            <a:pPr marR="0" algn="l" rtl="0">
              <a:lnSpc>
                <a:spcPct val="150000"/>
              </a:lnSpc>
              <a:spcBef>
                <a:spcPts val="0"/>
              </a:spcBef>
              <a:spcAft>
                <a:spcPts val="0"/>
              </a:spcAft>
            </a:pPr>
            <a:r>
              <a:rPr lang="en-US"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1- Administrator: can access all previous pages</a:t>
            </a:r>
            <a:r>
              <a:rPr lang="en-AE" b="0" i="0" dirty="0">
                <a:solidFill>
                  <a:srgbClr val="000000"/>
                </a:solidFill>
                <a:latin typeface="Arial" panose="020B0604020202020204" pitchFamily="34" charset="0"/>
                <a:ea typeface="Arial" panose="020B0604020202020204" pitchFamily="34" charset="0"/>
                <a:cs typeface="Arial" panose="020B0604020202020204" pitchFamily="34" charset="0"/>
              </a:rPr>
              <a:t>.</a:t>
            </a:r>
          </a:p>
          <a:p>
            <a:pPr marR="0" algn="l" rtl="0">
              <a:lnSpc>
                <a:spcPct val="150000"/>
              </a:lnSpc>
              <a:spcBef>
                <a:spcPts val="0"/>
              </a:spcBef>
              <a:spcAft>
                <a:spcPts val="0"/>
              </a:spcAft>
            </a:pPr>
            <a:r>
              <a:rPr lang="en-AE" dirty="0">
                <a:effectLst/>
                <a:latin typeface="Arial" panose="020B0604020202020204" pitchFamily="34" charset="0"/>
                <a:ea typeface="Arial" panose="020B0604020202020204" pitchFamily="34" charset="0"/>
                <a:cs typeface="Arial" panose="020B0604020202020204" pitchFamily="34" charset="0"/>
              </a:rPr>
              <a:t>2- Seller</a:t>
            </a:r>
            <a:r>
              <a:rPr lang="en-AE" dirty="0">
                <a:latin typeface="Arial" panose="020B0604020202020204" pitchFamily="34" charset="0"/>
                <a:ea typeface="Arial" panose="020B0604020202020204" pitchFamily="34" charset="0"/>
                <a:cs typeface="Arial" panose="020B0604020202020204" pitchFamily="34" charset="0"/>
              </a:rPr>
              <a:t>: </a:t>
            </a:r>
            <a:r>
              <a:rPr lang="en-US" dirty="0"/>
              <a:t>can access only selling dashboard</a:t>
            </a:r>
            <a:r>
              <a:rPr lang="en-AE" dirty="0">
                <a:latin typeface="Arial" panose="020B0604020202020204" pitchFamily="34" charset="0"/>
                <a:cs typeface="Arial" panose="020B0604020202020204" pitchFamily="34" charset="0"/>
              </a:rPr>
              <a:t>.</a:t>
            </a:r>
          </a:p>
          <a:p>
            <a:pPr marR="0" algn="l" rtl="0">
              <a:lnSpc>
                <a:spcPct val="150000"/>
              </a:lnSpc>
              <a:spcBef>
                <a:spcPts val="0"/>
              </a:spcBef>
              <a:spcAft>
                <a:spcPts val="0"/>
              </a:spcAft>
            </a:pPr>
            <a:r>
              <a:rPr lang="en-AE"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3- </a:t>
            </a:r>
            <a:r>
              <a:rPr lang="en-US" dirty="0"/>
              <a:t>Procurement</a:t>
            </a:r>
            <a:r>
              <a:rPr lang="en-US"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manager: </a:t>
            </a:r>
            <a:r>
              <a:rPr lang="en-US" dirty="0"/>
              <a:t>can access only stock management page.</a:t>
            </a:r>
          </a:p>
          <a:p>
            <a:pPr marR="0" algn="l" rtl="0">
              <a:lnSpc>
                <a:spcPct val="150000"/>
              </a:lnSpc>
              <a:spcBef>
                <a:spcPts val="0"/>
              </a:spcBef>
              <a:spcAft>
                <a:spcPts val="0"/>
              </a:spcAft>
            </a:pPr>
            <a:r>
              <a:rPr lang="en-US"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4- </a:t>
            </a:r>
            <a:r>
              <a:rPr lang="en-US" dirty="0"/>
              <a:t>Accountant: can only access Transactions management page.</a:t>
            </a:r>
            <a:endParaRPr lang="en-US" b="0" i="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905052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8"/>
          <p:cNvSpPr txBox="1">
            <a:spLocks noGrp="1"/>
          </p:cNvSpPr>
          <p:nvPr>
            <p:ph type="title"/>
          </p:nvPr>
        </p:nvSpPr>
        <p:spPr>
          <a:xfrm>
            <a:off x="482345" y="1557450"/>
            <a:ext cx="2784900" cy="2028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US" sz="3600" dirty="0">
                <a:solidFill>
                  <a:schemeClr val="accent2">
                    <a:lumMod val="50000"/>
                  </a:schemeClr>
                </a:solidFill>
              </a:rPr>
              <a:t>System</a:t>
            </a:r>
            <a:r>
              <a:rPr lang="en" sz="3600" dirty="0">
                <a:solidFill>
                  <a:schemeClr val="accent2">
                    <a:lumMod val="50000"/>
                  </a:schemeClr>
                </a:solidFill>
              </a:rPr>
              <a:t> Features and</a:t>
            </a:r>
            <a:br>
              <a:rPr lang="ar-JO" sz="3600" dirty="0">
                <a:solidFill>
                  <a:schemeClr val="accent2">
                    <a:lumMod val="50000"/>
                  </a:schemeClr>
                </a:solidFill>
              </a:rPr>
            </a:br>
            <a:r>
              <a:rPr lang="en" sz="3600" dirty="0">
                <a:solidFill>
                  <a:schemeClr val="accent2">
                    <a:lumMod val="50000"/>
                  </a:schemeClr>
                </a:solidFill>
              </a:rPr>
              <a:t>(GUI</a:t>
            </a:r>
            <a:r>
              <a:rPr lang="en-US" sz="3600" dirty="0">
                <a:solidFill>
                  <a:schemeClr val="accent2">
                    <a:lumMod val="50000"/>
                  </a:schemeClr>
                </a:solidFill>
              </a:rPr>
              <a:t>s</a:t>
            </a:r>
            <a:r>
              <a:rPr lang="en" sz="3600" dirty="0">
                <a:solidFill>
                  <a:schemeClr val="accent2">
                    <a:lumMod val="50000"/>
                  </a:schemeClr>
                </a:solidFill>
              </a:rPr>
              <a:t>)</a:t>
            </a:r>
            <a:endParaRPr sz="3600" dirty="0">
              <a:solidFill>
                <a:schemeClr val="accent2">
                  <a:lumMod val="50000"/>
                </a:schemeClr>
              </a:solidFill>
            </a:endParaRPr>
          </a:p>
        </p:txBody>
      </p:sp>
      <p:pic>
        <p:nvPicPr>
          <p:cNvPr id="698" name="Google Shape;698;p58"/>
          <p:cNvPicPr preferRelativeResize="0"/>
          <p:nvPr/>
        </p:nvPicPr>
        <p:blipFill rotWithShape="1">
          <a:blip r:embed="rId3">
            <a:alphaModFix/>
          </a:blip>
          <a:srcRect l="20094" t="-12111" r="14323" b="13802"/>
          <a:stretch/>
        </p:blipFill>
        <p:spPr>
          <a:xfrm>
            <a:off x="4405933" y="-630054"/>
            <a:ext cx="5056500" cy="5056500"/>
          </a:xfrm>
          <a:prstGeom prst="ellipse">
            <a:avLst/>
          </a:prstGeom>
          <a:noFill/>
          <a:ln>
            <a:noFill/>
          </a:ln>
        </p:spPr>
      </p:pic>
    </p:spTree>
    <p:extLst>
      <p:ext uri="{BB962C8B-B14F-4D97-AF65-F5344CB8AC3E}">
        <p14:creationId xmlns:p14="http://schemas.microsoft.com/office/powerpoint/2010/main" val="366523632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3" name="Title 2">
            <a:extLst>
              <a:ext uri="{FF2B5EF4-FFF2-40B4-BE49-F238E27FC236}">
                <a16:creationId xmlns:a16="http://schemas.microsoft.com/office/drawing/2014/main" id="{A044D509-4B21-5992-B408-CF5382123346}"/>
              </a:ext>
            </a:extLst>
          </p:cNvPr>
          <p:cNvSpPr>
            <a:spLocks noGrp="1"/>
          </p:cNvSpPr>
          <p:nvPr>
            <p:ph type="title"/>
          </p:nvPr>
        </p:nvSpPr>
        <p:spPr>
          <a:xfrm>
            <a:off x="716250" y="213587"/>
            <a:ext cx="7360200" cy="548700"/>
          </a:xfrm>
        </p:spPr>
        <p:txBody>
          <a:bodyPr/>
          <a:lstStyle/>
          <a:p>
            <a:pPr algn="ctr"/>
            <a:r>
              <a:rPr lang="en-US" sz="3200" b="1" dirty="0">
                <a:solidFill>
                  <a:srgbClr val="FFA8A1"/>
                </a:solidFill>
              </a:rPr>
              <a:t>Home Page (GUI)</a:t>
            </a:r>
            <a:endParaRPr lang="en-AE" sz="3200" b="1" dirty="0">
              <a:solidFill>
                <a:srgbClr val="FFA8A1"/>
              </a:solidFill>
            </a:endParaRPr>
          </a:p>
        </p:txBody>
      </p:sp>
      <p:pic>
        <p:nvPicPr>
          <p:cNvPr id="11" name="Picture 10">
            <a:extLst>
              <a:ext uri="{FF2B5EF4-FFF2-40B4-BE49-F238E27FC236}">
                <a16:creationId xmlns:a16="http://schemas.microsoft.com/office/drawing/2014/main" id="{26EA95F9-B9E6-1EB8-59CF-66A8AABC7D2B}"/>
              </a:ext>
            </a:extLst>
          </p:cNvPr>
          <p:cNvPicPr>
            <a:picLocks noChangeAspect="1"/>
          </p:cNvPicPr>
          <p:nvPr/>
        </p:nvPicPr>
        <p:blipFill>
          <a:blip r:embed="rId3"/>
          <a:stretch>
            <a:fillRect/>
          </a:stretch>
        </p:blipFill>
        <p:spPr>
          <a:xfrm>
            <a:off x="6825437" y="222119"/>
            <a:ext cx="2169826" cy="1233476"/>
          </a:xfrm>
          <a:prstGeom prst="rect">
            <a:avLst/>
          </a:prstGeom>
          <a:effectLst>
            <a:reflection blurRad="6350" stA="52000" endA="300" endPos="35000" dir="5400000" sy="-100000" algn="bl" rotWithShape="0"/>
          </a:effectLst>
        </p:spPr>
      </p:pic>
      <p:pic>
        <p:nvPicPr>
          <p:cNvPr id="6" name="Picture 5">
            <a:extLst>
              <a:ext uri="{FF2B5EF4-FFF2-40B4-BE49-F238E27FC236}">
                <a16:creationId xmlns:a16="http://schemas.microsoft.com/office/drawing/2014/main" id="{12953DAA-589B-6B27-FB4B-02E970894195}"/>
              </a:ext>
            </a:extLst>
          </p:cNvPr>
          <p:cNvPicPr>
            <a:picLocks noChangeAspect="1"/>
          </p:cNvPicPr>
          <p:nvPr/>
        </p:nvPicPr>
        <p:blipFill>
          <a:blip r:embed="rId4"/>
          <a:stretch>
            <a:fillRect/>
          </a:stretch>
        </p:blipFill>
        <p:spPr>
          <a:xfrm>
            <a:off x="148737" y="213587"/>
            <a:ext cx="2566942" cy="1456501"/>
          </a:xfrm>
          <a:prstGeom prst="rect">
            <a:avLst/>
          </a:prstGeom>
          <a:effectLst>
            <a:outerShdw blurRad="50800" dist="38100" dir="13500000" algn="br" rotWithShape="0">
              <a:prstClr val="black">
                <a:alpha val="40000"/>
              </a:prstClr>
            </a:outerShdw>
            <a:reflection blurRad="6350" stA="52000" endA="300" endPos="35000" dir="5400000" sy="-100000" algn="bl" rotWithShape="0"/>
          </a:effectLst>
        </p:spPr>
      </p:pic>
      <p:pic>
        <p:nvPicPr>
          <p:cNvPr id="13" name="Picture 12">
            <a:extLst>
              <a:ext uri="{FF2B5EF4-FFF2-40B4-BE49-F238E27FC236}">
                <a16:creationId xmlns:a16="http://schemas.microsoft.com/office/drawing/2014/main" id="{5818D114-14B3-CA71-1221-E97F364A216C}"/>
              </a:ext>
            </a:extLst>
          </p:cNvPr>
          <p:cNvPicPr>
            <a:picLocks noChangeAspect="1"/>
          </p:cNvPicPr>
          <p:nvPr/>
        </p:nvPicPr>
        <p:blipFill>
          <a:blip r:embed="rId5"/>
          <a:stretch>
            <a:fillRect/>
          </a:stretch>
        </p:blipFill>
        <p:spPr>
          <a:xfrm>
            <a:off x="3359848" y="880173"/>
            <a:ext cx="2188049" cy="1244757"/>
          </a:xfrm>
          <a:prstGeom prst="rect">
            <a:avLst/>
          </a:prstGeom>
          <a:ln>
            <a:noFill/>
          </a:ln>
          <a:effectLst>
            <a:outerShdw blurRad="225425" dist="50800" dir="5220000" algn="ctr">
              <a:srgbClr val="000000">
                <a:alpha val="33000"/>
              </a:srgbClr>
            </a:outerShdw>
            <a:reflection blurRad="6350" stA="52000" endA="300" endPos="35000" dir="5400000" sy="-100000" algn="bl" rotWithShape="0"/>
          </a:effectLst>
        </p:spPr>
      </p:pic>
      <p:pic>
        <p:nvPicPr>
          <p:cNvPr id="25" name="Picture 24">
            <a:extLst>
              <a:ext uri="{FF2B5EF4-FFF2-40B4-BE49-F238E27FC236}">
                <a16:creationId xmlns:a16="http://schemas.microsoft.com/office/drawing/2014/main" id="{C486A054-BDCA-D7EE-6C46-540226FFF292}"/>
              </a:ext>
            </a:extLst>
          </p:cNvPr>
          <p:cNvPicPr>
            <a:picLocks noChangeAspect="1"/>
          </p:cNvPicPr>
          <p:nvPr/>
        </p:nvPicPr>
        <p:blipFill>
          <a:blip r:embed="rId6"/>
          <a:stretch>
            <a:fillRect/>
          </a:stretch>
        </p:blipFill>
        <p:spPr>
          <a:xfrm>
            <a:off x="98578" y="2259975"/>
            <a:ext cx="4382111" cy="1456501"/>
          </a:xfrm>
          <a:prstGeom prst="rect">
            <a:avLst/>
          </a:prstGeom>
          <a:effectLst>
            <a:glow rad="139700">
              <a:schemeClr val="accent1">
                <a:satMod val="175000"/>
                <a:alpha val="40000"/>
              </a:schemeClr>
            </a:glow>
            <a:softEdge rad="63500"/>
          </a:effectLst>
        </p:spPr>
      </p:pic>
      <p:pic>
        <p:nvPicPr>
          <p:cNvPr id="27" name="Picture 26">
            <a:extLst>
              <a:ext uri="{FF2B5EF4-FFF2-40B4-BE49-F238E27FC236}">
                <a16:creationId xmlns:a16="http://schemas.microsoft.com/office/drawing/2014/main" id="{F5C907B2-38A3-AA19-4045-D0DE406B69E5}"/>
              </a:ext>
            </a:extLst>
          </p:cNvPr>
          <p:cNvPicPr>
            <a:picLocks noChangeAspect="1"/>
          </p:cNvPicPr>
          <p:nvPr/>
        </p:nvPicPr>
        <p:blipFill>
          <a:blip r:embed="rId7"/>
          <a:stretch>
            <a:fillRect/>
          </a:stretch>
        </p:blipFill>
        <p:spPr>
          <a:xfrm>
            <a:off x="88694" y="3640270"/>
            <a:ext cx="4518858" cy="1556736"/>
          </a:xfrm>
          <a:prstGeom prst="rect">
            <a:avLst/>
          </a:prstGeom>
          <a:effectLst>
            <a:glow rad="228600">
              <a:schemeClr val="accent1">
                <a:satMod val="175000"/>
                <a:alpha val="40000"/>
              </a:schemeClr>
            </a:glow>
            <a:softEdge rad="63500"/>
          </a:effectLst>
        </p:spPr>
      </p:pic>
      <p:pic>
        <p:nvPicPr>
          <p:cNvPr id="31" name="Picture 30">
            <a:extLst>
              <a:ext uri="{FF2B5EF4-FFF2-40B4-BE49-F238E27FC236}">
                <a16:creationId xmlns:a16="http://schemas.microsoft.com/office/drawing/2014/main" id="{829351A9-5C9A-807B-8E4C-3ECF0DD2221D}"/>
              </a:ext>
            </a:extLst>
          </p:cNvPr>
          <p:cNvPicPr>
            <a:picLocks noChangeAspect="1"/>
          </p:cNvPicPr>
          <p:nvPr/>
        </p:nvPicPr>
        <p:blipFill>
          <a:blip r:embed="rId8"/>
          <a:stretch>
            <a:fillRect/>
          </a:stretch>
        </p:blipFill>
        <p:spPr>
          <a:xfrm>
            <a:off x="5554831" y="3304676"/>
            <a:ext cx="3589169" cy="1952201"/>
          </a:xfrm>
          <a:prstGeom prst="rect">
            <a:avLst/>
          </a:prstGeom>
          <a:effectLst>
            <a:glow rad="139700">
              <a:schemeClr val="accent1">
                <a:satMod val="175000"/>
                <a:alpha val="40000"/>
              </a:schemeClr>
            </a:glow>
            <a:softEdge rad="63500"/>
          </a:effectLst>
        </p:spPr>
      </p:pic>
      <p:pic>
        <p:nvPicPr>
          <p:cNvPr id="29" name="Picture 28">
            <a:extLst>
              <a:ext uri="{FF2B5EF4-FFF2-40B4-BE49-F238E27FC236}">
                <a16:creationId xmlns:a16="http://schemas.microsoft.com/office/drawing/2014/main" id="{46F53306-A20E-4F38-D56C-1E913504C1C8}"/>
              </a:ext>
            </a:extLst>
          </p:cNvPr>
          <p:cNvPicPr>
            <a:picLocks noChangeAspect="1"/>
          </p:cNvPicPr>
          <p:nvPr/>
        </p:nvPicPr>
        <p:blipFill>
          <a:blip r:embed="rId9"/>
          <a:stretch>
            <a:fillRect/>
          </a:stretch>
        </p:blipFill>
        <p:spPr>
          <a:xfrm>
            <a:off x="5547897" y="2084163"/>
            <a:ext cx="3500531" cy="1244757"/>
          </a:xfrm>
          <a:prstGeom prst="rect">
            <a:avLst/>
          </a:prstGeom>
          <a:effectLst>
            <a:glow rad="139700">
              <a:schemeClr val="accent1">
                <a:satMod val="175000"/>
                <a:alpha val="40000"/>
              </a:schemeClr>
            </a:glow>
            <a:softEdge rad="63500"/>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childTnLst>
                          </p:cTn>
                        </p:par>
                        <p:par>
                          <p:cTn id="17" fill="hold">
                            <p:stCondLst>
                              <p:cond delay="0"/>
                            </p:stCondLst>
                            <p:childTnLst>
                              <p:par>
                                <p:cTn id="18" presetID="31"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fltVal val="0"/>
                                          </p:val>
                                        </p:tav>
                                        <p:tav tm="100000">
                                          <p:val>
                                            <p:strVal val="#ppt_w"/>
                                          </p:val>
                                        </p:tav>
                                      </p:tavLst>
                                    </p:anim>
                                    <p:anim calcmode="lin" valueType="num">
                                      <p:cBhvr>
                                        <p:cTn id="21" dur="1000" fill="hold"/>
                                        <p:tgtEl>
                                          <p:spTgt spid="6"/>
                                        </p:tgtEl>
                                        <p:attrNameLst>
                                          <p:attrName>ppt_h</p:attrName>
                                        </p:attrNameLst>
                                      </p:cBhvr>
                                      <p:tavLst>
                                        <p:tav tm="0">
                                          <p:val>
                                            <p:fltVal val="0"/>
                                          </p:val>
                                        </p:tav>
                                        <p:tav tm="100000">
                                          <p:val>
                                            <p:strVal val="#ppt_h"/>
                                          </p:val>
                                        </p:tav>
                                      </p:tavLst>
                                    </p:anim>
                                    <p:anim calcmode="lin" valueType="num">
                                      <p:cBhvr>
                                        <p:cTn id="22" dur="1000" fill="hold"/>
                                        <p:tgtEl>
                                          <p:spTgt spid="6"/>
                                        </p:tgtEl>
                                        <p:attrNameLst>
                                          <p:attrName>style.rotation</p:attrName>
                                        </p:attrNameLst>
                                      </p:cBhvr>
                                      <p:tavLst>
                                        <p:tav tm="0">
                                          <p:val>
                                            <p:fltVal val="90"/>
                                          </p:val>
                                        </p:tav>
                                        <p:tav tm="100000">
                                          <p:val>
                                            <p:fltVal val="0"/>
                                          </p:val>
                                        </p:tav>
                                      </p:tavLst>
                                    </p:anim>
                                    <p:animEffect transition="in" filter="fade">
                                      <p:cBhvr>
                                        <p:cTn id="23" dur="1000"/>
                                        <p:tgtEl>
                                          <p:spTgt spid="6"/>
                                        </p:tgtEl>
                                      </p:cBhvr>
                                    </p:animEffect>
                                  </p:childTnLst>
                                </p:cTn>
                              </p:par>
                            </p:childTnLst>
                          </p:cTn>
                        </p:par>
                        <p:par>
                          <p:cTn id="24" fill="hold">
                            <p:stCondLst>
                              <p:cond delay="1000"/>
                            </p:stCondLst>
                            <p:childTnLst>
                              <p:par>
                                <p:cTn id="25" presetID="31"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style.rotation</p:attrName>
                                        </p:attrNameLst>
                                      </p:cBhvr>
                                      <p:tavLst>
                                        <p:tav tm="0">
                                          <p:val>
                                            <p:fltVal val="90"/>
                                          </p:val>
                                        </p:tav>
                                        <p:tav tm="100000">
                                          <p:val>
                                            <p:fltVal val="0"/>
                                          </p:val>
                                        </p:tav>
                                      </p:tavLst>
                                    </p:anim>
                                    <p:animEffect transition="in" filter="fade">
                                      <p:cBhvr>
                                        <p:cTn id="30" dur="1000"/>
                                        <p:tgtEl>
                                          <p:spTgt spid="13"/>
                                        </p:tgtEl>
                                      </p:cBhvr>
                                    </p:animEffect>
                                  </p:childTnLst>
                                </p:cTn>
                              </p:par>
                            </p:childTnLst>
                          </p:cTn>
                        </p:par>
                        <p:par>
                          <p:cTn id="31" fill="hold">
                            <p:stCondLst>
                              <p:cond delay="2000"/>
                            </p:stCondLst>
                            <p:childTnLst>
                              <p:par>
                                <p:cTn id="32" presetID="31"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fltVal val="0"/>
                                          </p:val>
                                        </p:tav>
                                        <p:tav tm="100000">
                                          <p:val>
                                            <p:strVal val="#ppt_w"/>
                                          </p:val>
                                        </p:tav>
                                      </p:tavLst>
                                    </p:anim>
                                    <p:anim calcmode="lin" valueType="num">
                                      <p:cBhvr>
                                        <p:cTn id="35" dur="1000" fill="hold"/>
                                        <p:tgtEl>
                                          <p:spTgt spid="11"/>
                                        </p:tgtEl>
                                        <p:attrNameLst>
                                          <p:attrName>ppt_h</p:attrName>
                                        </p:attrNameLst>
                                      </p:cBhvr>
                                      <p:tavLst>
                                        <p:tav tm="0">
                                          <p:val>
                                            <p:fltVal val="0"/>
                                          </p:val>
                                        </p:tav>
                                        <p:tav tm="100000">
                                          <p:val>
                                            <p:strVal val="#ppt_h"/>
                                          </p:val>
                                        </p:tav>
                                      </p:tavLst>
                                    </p:anim>
                                    <p:anim calcmode="lin" valueType="num">
                                      <p:cBhvr>
                                        <p:cTn id="36" dur="1000" fill="hold"/>
                                        <p:tgtEl>
                                          <p:spTgt spid="11"/>
                                        </p:tgtEl>
                                        <p:attrNameLst>
                                          <p:attrName>style.rotation</p:attrName>
                                        </p:attrNameLst>
                                      </p:cBhvr>
                                      <p:tavLst>
                                        <p:tav tm="0">
                                          <p:val>
                                            <p:fltVal val="90"/>
                                          </p:val>
                                        </p:tav>
                                        <p:tav tm="100000">
                                          <p:val>
                                            <p:fltVal val="0"/>
                                          </p:val>
                                        </p:tav>
                                      </p:tavLst>
                                    </p:anim>
                                    <p:animEffect transition="in" filter="fade">
                                      <p:cBhvr>
                                        <p:cTn id="37" dur="1000"/>
                                        <p:tgtEl>
                                          <p:spTgt spid="11"/>
                                        </p:tgtEl>
                                      </p:cBhvr>
                                    </p:animEffect>
                                  </p:childTnLst>
                                </p:cTn>
                              </p:par>
                            </p:childTnLst>
                          </p:cTn>
                        </p:par>
                        <p:par>
                          <p:cTn id="38" fill="hold">
                            <p:stCondLst>
                              <p:cond delay="3000"/>
                            </p:stCondLst>
                            <p:childTnLst>
                              <p:par>
                                <p:cTn id="39" presetID="31" presetClass="entr" presetSubtype="0"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1000" fill="hold"/>
                                        <p:tgtEl>
                                          <p:spTgt spid="25"/>
                                        </p:tgtEl>
                                        <p:attrNameLst>
                                          <p:attrName>ppt_w</p:attrName>
                                        </p:attrNameLst>
                                      </p:cBhvr>
                                      <p:tavLst>
                                        <p:tav tm="0">
                                          <p:val>
                                            <p:fltVal val="0"/>
                                          </p:val>
                                        </p:tav>
                                        <p:tav tm="100000">
                                          <p:val>
                                            <p:strVal val="#ppt_w"/>
                                          </p:val>
                                        </p:tav>
                                      </p:tavLst>
                                    </p:anim>
                                    <p:anim calcmode="lin" valueType="num">
                                      <p:cBhvr>
                                        <p:cTn id="42" dur="1000" fill="hold"/>
                                        <p:tgtEl>
                                          <p:spTgt spid="25"/>
                                        </p:tgtEl>
                                        <p:attrNameLst>
                                          <p:attrName>ppt_h</p:attrName>
                                        </p:attrNameLst>
                                      </p:cBhvr>
                                      <p:tavLst>
                                        <p:tav tm="0">
                                          <p:val>
                                            <p:fltVal val="0"/>
                                          </p:val>
                                        </p:tav>
                                        <p:tav tm="100000">
                                          <p:val>
                                            <p:strVal val="#ppt_h"/>
                                          </p:val>
                                        </p:tav>
                                      </p:tavLst>
                                    </p:anim>
                                    <p:anim calcmode="lin" valueType="num">
                                      <p:cBhvr>
                                        <p:cTn id="43" dur="1000" fill="hold"/>
                                        <p:tgtEl>
                                          <p:spTgt spid="25"/>
                                        </p:tgtEl>
                                        <p:attrNameLst>
                                          <p:attrName>style.rotation</p:attrName>
                                        </p:attrNameLst>
                                      </p:cBhvr>
                                      <p:tavLst>
                                        <p:tav tm="0">
                                          <p:val>
                                            <p:fltVal val="90"/>
                                          </p:val>
                                        </p:tav>
                                        <p:tav tm="100000">
                                          <p:val>
                                            <p:fltVal val="0"/>
                                          </p:val>
                                        </p:tav>
                                      </p:tavLst>
                                    </p:anim>
                                    <p:animEffect transition="in" filter="fade">
                                      <p:cBhvr>
                                        <p:cTn id="44" dur="1000"/>
                                        <p:tgtEl>
                                          <p:spTgt spid="25"/>
                                        </p:tgtEl>
                                      </p:cBhvr>
                                    </p:animEffect>
                                  </p:childTnLst>
                                </p:cTn>
                              </p:par>
                            </p:childTnLst>
                          </p:cTn>
                        </p:par>
                        <p:par>
                          <p:cTn id="45" fill="hold">
                            <p:stCondLst>
                              <p:cond delay="4000"/>
                            </p:stCondLst>
                            <p:childTnLst>
                              <p:par>
                                <p:cTn id="46" presetID="31" presetClass="entr" presetSubtype="0"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1000" fill="hold"/>
                                        <p:tgtEl>
                                          <p:spTgt spid="29"/>
                                        </p:tgtEl>
                                        <p:attrNameLst>
                                          <p:attrName>ppt_w</p:attrName>
                                        </p:attrNameLst>
                                      </p:cBhvr>
                                      <p:tavLst>
                                        <p:tav tm="0">
                                          <p:val>
                                            <p:fltVal val="0"/>
                                          </p:val>
                                        </p:tav>
                                        <p:tav tm="100000">
                                          <p:val>
                                            <p:strVal val="#ppt_w"/>
                                          </p:val>
                                        </p:tav>
                                      </p:tavLst>
                                    </p:anim>
                                    <p:anim calcmode="lin" valueType="num">
                                      <p:cBhvr>
                                        <p:cTn id="49" dur="1000" fill="hold"/>
                                        <p:tgtEl>
                                          <p:spTgt spid="29"/>
                                        </p:tgtEl>
                                        <p:attrNameLst>
                                          <p:attrName>ppt_h</p:attrName>
                                        </p:attrNameLst>
                                      </p:cBhvr>
                                      <p:tavLst>
                                        <p:tav tm="0">
                                          <p:val>
                                            <p:fltVal val="0"/>
                                          </p:val>
                                        </p:tav>
                                        <p:tav tm="100000">
                                          <p:val>
                                            <p:strVal val="#ppt_h"/>
                                          </p:val>
                                        </p:tav>
                                      </p:tavLst>
                                    </p:anim>
                                    <p:anim calcmode="lin" valueType="num">
                                      <p:cBhvr>
                                        <p:cTn id="50" dur="1000" fill="hold"/>
                                        <p:tgtEl>
                                          <p:spTgt spid="29"/>
                                        </p:tgtEl>
                                        <p:attrNameLst>
                                          <p:attrName>style.rotation</p:attrName>
                                        </p:attrNameLst>
                                      </p:cBhvr>
                                      <p:tavLst>
                                        <p:tav tm="0">
                                          <p:val>
                                            <p:fltVal val="90"/>
                                          </p:val>
                                        </p:tav>
                                        <p:tav tm="100000">
                                          <p:val>
                                            <p:fltVal val="0"/>
                                          </p:val>
                                        </p:tav>
                                      </p:tavLst>
                                    </p:anim>
                                    <p:animEffect transition="in" filter="fade">
                                      <p:cBhvr>
                                        <p:cTn id="51" dur="1000"/>
                                        <p:tgtEl>
                                          <p:spTgt spid="29"/>
                                        </p:tgtEl>
                                      </p:cBhvr>
                                    </p:animEffect>
                                  </p:childTnLst>
                                </p:cTn>
                              </p:par>
                            </p:childTnLst>
                          </p:cTn>
                        </p:par>
                        <p:par>
                          <p:cTn id="52" fill="hold">
                            <p:stCondLst>
                              <p:cond delay="5000"/>
                            </p:stCondLst>
                            <p:childTnLst>
                              <p:par>
                                <p:cTn id="53" presetID="31" presetClass="entr" presetSubtype="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1000" fill="hold"/>
                                        <p:tgtEl>
                                          <p:spTgt spid="27"/>
                                        </p:tgtEl>
                                        <p:attrNameLst>
                                          <p:attrName>ppt_w</p:attrName>
                                        </p:attrNameLst>
                                      </p:cBhvr>
                                      <p:tavLst>
                                        <p:tav tm="0">
                                          <p:val>
                                            <p:fltVal val="0"/>
                                          </p:val>
                                        </p:tav>
                                        <p:tav tm="100000">
                                          <p:val>
                                            <p:strVal val="#ppt_w"/>
                                          </p:val>
                                        </p:tav>
                                      </p:tavLst>
                                    </p:anim>
                                    <p:anim calcmode="lin" valueType="num">
                                      <p:cBhvr>
                                        <p:cTn id="56" dur="1000" fill="hold"/>
                                        <p:tgtEl>
                                          <p:spTgt spid="27"/>
                                        </p:tgtEl>
                                        <p:attrNameLst>
                                          <p:attrName>ppt_h</p:attrName>
                                        </p:attrNameLst>
                                      </p:cBhvr>
                                      <p:tavLst>
                                        <p:tav tm="0">
                                          <p:val>
                                            <p:fltVal val="0"/>
                                          </p:val>
                                        </p:tav>
                                        <p:tav tm="100000">
                                          <p:val>
                                            <p:strVal val="#ppt_h"/>
                                          </p:val>
                                        </p:tav>
                                      </p:tavLst>
                                    </p:anim>
                                    <p:anim calcmode="lin" valueType="num">
                                      <p:cBhvr>
                                        <p:cTn id="57" dur="1000" fill="hold"/>
                                        <p:tgtEl>
                                          <p:spTgt spid="27"/>
                                        </p:tgtEl>
                                        <p:attrNameLst>
                                          <p:attrName>style.rotation</p:attrName>
                                        </p:attrNameLst>
                                      </p:cBhvr>
                                      <p:tavLst>
                                        <p:tav tm="0">
                                          <p:val>
                                            <p:fltVal val="90"/>
                                          </p:val>
                                        </p:tav>
                                        <p:tav tm="100000">
                                          <p:val>
                                            <p:fltVal val="0"/>
                                          </p:val>
                                        </p:tav>
                                      </p:tavLst>
                                    </p:anim>
                                    <p:animEffect transition="in" filter="fade">
                                      <p:cBhvr>
                                        <p:cTn id="58" dur="1000"/>
                                        <p:tgtEl>
                                          <p:spTgt spid="27"/>
                                        </p:tgtEl>
                                      </p:cBhvr>
                                    </p:animEffect>
                                  </p:childTnLst>
                                </p:cTn>
                              </p:par>
                            </p:childTnLst>
                          </p:cTn>
                        </p:par>
                        <p:par>
                          <p:cTn id="59" fill="hold">
                            <p:stCondLst>
                              <p:cond delay="6000"/>
                            </p:stCondLst>
                            <p:childTnLst>
                              <p:par>
                                <p:cTn id="60" presetID="31" presetClass="entr" presetSubtype="0" fill="hold" nodeType="after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1000" fill="hold"/>
                                        <p:tgtEl>
                                          <p:spTgt spid="31"/>
                                        </p:tgtEl>
                                        <p:attrNameLst>
                                          <p:attrName>ppt_w</p:attrName>
                                        </p:attrNameLst>
                                      </p:cBhvr>
                                      <p:tavLst>
                                        <p:tav tm="0">
                                          <p:val>
                                            <p:fltVal val="0"/>
                                          </p:val>
                                        </p:tav>
                                        <p:tav tm="100000">
                                          <p:val>
                                            <p:strVal val="#ppt_w"/>
                                          </p:val>
                                        </p:tav>
                                      </p:tavLst>
                                    </p:anim>
                                    <p:anim calcmode="lin" valueType="num">
                                      <p:cBhvr>
                                        <p:cTn id="63" dur="1000" fill="hold"/>
                                        <p:tgtEl>
                                          <p:spTgt spid="31"/>
                                        </p:tgtEl>
                                        <p:attrNameLst>
                                          <p:attrName>ppt_h</p:attrName>
                                        </p:attrNameLst>
                                      </p:cBhvr>
                                      <p:tavLst>
                                        <p:tav tm="0">
                                          <p:val>
                                            <p:fltVal val="0"/>
                                          </p:val>
                                        </p:tav>
                                        <p:tav tm="100000">
                                          <p:val>
                                            <p:strVal val="#ppt_h"/>
                                          </p:val>
                                        </p:tav>
                                      </p:tavLst>
                                    </p:anim>
                                    <p:anim calcmode="lin" valueType="num">
                                      <p:cBhvr>
                                        <p:cTn id="64" dur="1000" fill="hold"/>
                                        <p:tgtEl>
                                          <p:spTgt spid="31"/>
                                        </p:tgtEl>
                                        <p:attrNameLst>
                                          <p:attrName>style.rotation</p:attrName>
                                        </p:attrNameLst>
                                      </p:cBhvr>
                                      <p:tavLst>
                                        <p:tav tm="0">
                                          <p:val>
                                            <p:fltVal val="90"/>
                                          </p:val>
                                        </p:tav>
                                        <p:tav tm="100000">
                                          <p:val>
                                            <p:fltVal val="0"/>
                                          </p:val>
                                        </p:tav>
                                      </p:tavLst>
                                    </p:anim>
                                    <p:animEffect transition="in" filter="fade">
                                      <p:cBhvr>
                                        <p:cTn id="6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vestment Fund Company Profile by Slidesgo">
  <a:themeElements>
    <a:clrScheme name="Simple Light">
      <a:dk1>
        <a:srgbClr val="2A2828"/>
      </a:dk1>
      <a:lt1>
        <a:srgbClr val="FFFFFF"/>
      </a:lt1>
      <a:dk2>
        <a:srgbClr val="FFA8A1"/>
      </a:dk2>
      <a:lt2>
        <a:srgbClr val="FEF4EA"/>
      </a:lt2>
      <a:accent1>
        <a:srgbClr val="FFD8B1"/>
      </a:accent1>
      <a:accent2>
        <a:srgbClr val="CAD5D7"/>
      </a:accent2>
      <a:accent3>
        <a:srgbClr val="212121"/>
      </a:accent3>
      <a:accent4>
        <a:srgbClr val="FFD8B1"/>
      </a:accent4>
      <a:accent5>
        <a:srgbClr val="FFA8A1"/>
      </a:accent5>
      <a:accent6>
        <a:srgbClr val="FEF4EA"/>
      </a:accent6>
      <a:hlink>
        <a:srgbClr val="303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4155</TotalTime>
  <Words>1539</Words>
  <Application>Microsoft Office PowerPoint</Application>
  <PresentationFormat>On-screen Show (16:9)</PresentationFormat>
  <Paragraphs>90</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Times New Roman</vt:lpstr>
      <vt:lpstr>Symbol</vt:lpstr>
      <vt:lpstr>Calibri</vt:lpstr>
      <vt:lpstr>madefor-text</vt:lpstr>
      <vt:lpstr>Montserrat Medium</vt:lpstr>
      <vt:lpstr>Playfair Display</vt:lpstr>
      <vt:lpstr>Arial</vt:lpstr>
      <vt:lpstr>Palanquin SemiBold</vt:lpstr>
      <vt:lpstr>Lato</vt:lpstr>
      <vt:lpstr>Investment Fund Company Profile by Slidesgo</vt:lpstr>
      <vt:lpstr>HTU- Point of Sale</vt:lpstr>
      <vt:lpstr>Problem Statement</vt:lpstr>
      <vt:lpstr>What is POS system</vt:lpstr>
      <vt:lpstr>PowerPoint Presentation</vt:lpstr>
      <vt:lpstr>Project Goals</vt:lpstr>
      <vt:lpstr>Requirements Analysis</vt:lpstr>
      <vt:lpstr>Requirements Analysis</vt:lpstr>
      <vt:lpstr>System Features and (GUIs)</vt:lpstr>
      <vt:lpstr>Home Page (GUI)</vt:lpstr>
      <vt:lpstr>Login Page (GUI)</vt:lpstr>
      <vt:lpstr>Admin Dashboard (GUI)</vt:lpstr>
      <vt:lpstr>Stocks management page (GUI) </vt:lpstr>
      <vt:lpstr>Selling Dashboard (GUI)</vt:lpstr>
      <vt:lpstr>Selling Dashboard Important Note!</vt:lpstr>
      <vt:lpstr>Transactions management pages (GUI)</vt:lpstr>
      <vt:lpstr>Profile page (GUI)</vt:lpstr>
      <vt:lpstr>Users management pages (GUI)</vt:lpstr>
      <vt:lpstr>Security Side of HTU-POS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HTU- Point of Sale</dc:title>
  <cp:lastModifiedBy>abood husam</cp:lastModifiedBy>
  <cp:revision>16</cp:revision>
  <dcterms:modified xsi:type="dcterms:W3CDTF">2023-01-22T01:13:45Z</dcterms:modified>
</cp:coreProperties>
</file>